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806" r:id="rId2"/>
    <p:sldId id="837" r:id="rId3"/>
    <p:sldId id="833" r:id="rId4"/>
    <p:sldId id="834" r:id="rId5"/>
    <p:sldId id="835" r:id="rId6"/>
    <p:sldId id="831" r:id="rId7"/>
    <p:sldId id="830" r:id="rId8"/>
    <p:sldId id="832" r:id="rId9"/>
    <p:sldId id="838" r:id="rId10"/>
    <p:sldId id="839" r:id="rId11"/>
    <p:sldId id="826" r:id="rId12"/>
    <p:sldId id="827" r:id="rId13"/>
    <p:sldId id="805" r:id="rId14"/>
    <p:sldId id="807" r:id="rId15"/>
    <p:sldId id="808" r:id="rId16"/>
    <p:sldId id="809" r:id="rId17"/>
    <p:sldId id="810" r:id="rId18"/>
    <p:sldId id="840" r:id="rId19"/>
    <p:sldId id="824" r:id="rId20"/>
    <p:sldId id="811" r:id="rId21"/>
    <p:sldId id="813" r:id="rId22"/>
    <p:sldId id="814" r:id="rId23"/>
    <p:sldId id="815" r:id="rId24"/>
    <p:sldId id="816" r:id="rId25"/>
    <p:sldId id="822" r:id="rId26"/>
    <p:sldId id="825" r:id="rId27"/>
    <p:sldId id="823" r:id="rId28"/>
    <p:sldId id="828" r:id="rId29"/>
    <p:sldId id="817" r:id="rId30"/>
    <p:sldId id="819" r:id="rId31"/>
    <p:sldId id="821" r:id="rId32"/>
    <p:sldId id="841" r:id="rId33"/>
    <p:sldId id="842" r:id="rId34"/>
    <p:sldId id="836" r:id="rId35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FFE9EC"/>
    <a:srgbClr val="D60093"/>
    <a:srgbClr val="FF3300"/>
    <a:srgbClr val="333399"/>
    <a:srgbClr val="FFCCCC"/>
    <a:srgbClr val="99CCFF"/>
    <a:srgbClr val="0099CC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9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17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4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464"/>
    </p:cViewPr>
  </p:sorterViewPr>
  <p:notesViewPr>
    <p:cSldViewPr snapToGrid="0">
      <p:cViewPr varScale="1">
        <p:scale>
          <a:sx n="82" d="100"/>
          <a:sy n="82" d="100"/>
        </p:scale>
        <p:origin x="-1914" y="-90"/>
      </p:cViewPr>
      <p:guideLst>
        <p:guide orient="horz" pos="3023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1" tIns="0" rIns="20101" bIns="0" numCol="1" anchor="t" anchorCtr="0" compatLnSpc="1">
            <a:prstTxWarp prst="textNoShape">
              <a:avLst/>
            </a:prstTxWarp>
          </a:bodyPr>
          <a:lstStyle>
            <a:lvl1pPr defTabSz="965200">
              <a:defRPr sz="10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1" tIns="0" rIns="20101" bIns="0" numCol="1" anchor="t" anchorCtr="0" compatLnSpc="1">
            <a:prstTxWarp prst="textNoShape">
              <a:avLst/>
            </a:prstTxWarp>
          </a:bodyPr>
          <a:lstStyle>
            <a:lvl1pPr algn="r" defTabSz="965200">
              <a:defRPr sz="10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1" tIns="0" rIns="20101" bIns="0" numCol="1" anchor="b" anchorCtr="0" compatLnSpc="1">
            <a:prstTxWarp prst="textNoShape">
              <a:avLst/>
            </a:prstTxWarp>
          </a:bodyPr>
          <a:lstStyle>
            <a:lvl1pPr defTabSz="965200">
              <a:defRPr sz="10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1" tIns="0" rIns="20101" bIns="0" numCol="1" anchor="b" anchorCtr="0" compatLnSpc="1">
            <a:prstTxWarp prst="textNoShape">
              <a:avLst/>
            </a:prstTxWarp>
          </a:bodyPr>
          <a:lstStyle>
            <a:lvl1pPr algn="r" defTabSz="965200">
              <a:defRPr sz="1000" b="0" i="1"/>
            </a:lvl1pPr>
          </a:lstStyle>
          <a:p>
            <a:fld id="{8E3A0081-7913-1543-8EB0-3ACA61D325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717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1" tIns="0" rIns="20101" bIns="0" numCol="1" anchor="t" anchorCtr="0" compatLnSpc="1">
            <a:prstTxWarp prst="textNoShape">
              <a:avLst/>
            </a:prstTxWarp>
          </a:bodyPr>
          <a:lstStyle>
            <a:lvl1pPr defTabSz="965200">
              <a:defRPr sz="10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1" tIns="0" rIns="20101" bIns="0" numCol="1" anchor="t" anchorCtr="0" compatLnSpc="1">
            <a:prstTxWarp prst="textNoShape">
              <a:avLst/>
            </a:prstTxWarp>
          </a:bodyPr>
          <a:lstStyle>
            <a:lvl1pPr algn="r" defTabSz="965200">
              <a:defRPr sz="10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1" tIns="0" rIns="20101" bIns="0" numCol="1" anchor="b" anchorCtr="0" compatLnSpc="1">
            <a:prstTxWarp prst="textNoShape">
              <a:avLst/>
            </a:prstTxWarp>
          </a:bodyPr>
          <a:lstStyle>
            <a:lvl1pPr defTabSz="965200">
              <a:defRPr sz="10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1" tIns="0" rIns="20101" bIns="0" numCol="1" anchor="b" anchorCtr="0" compatLnSpc="1">
            <a:prstTxWarp prst="textNoShape">
              <a:avLst/>
            </a:prstTxWarp>
          </a:bodyPr>
          <a:lstStyle>
            <a:lvl1pPr algn="r" defTabSz="965200">
              <a:defRPr sz="1000" b="0" i="1">
                <a:latin typeface="Times New Roman" charset="0"/>
              </a:defRPr>
            </a:lvl1pPr>
          </a:lstStyle>
          <a:p>
            <a:fld id="{29E27AF2-2F30-A940-B0F3-840A072272B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9" tIns="48582" rIns="97159" bIns="485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0000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8067188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9FD1A5-A28A-5048-9F7C-A6DB0A698016}" type="slidenum">
              <a:rPr lang="en-US"/>
              <a:pPr/>
              <a:t>1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5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EB8E1B43-2AC5-6249-B1CD-47D78C3B92ED}" type="slidenum">
              <a:rPr lang="en-US" sz="1300" b="0">
                <a:latin typeface="Times New Roman" charset="0"/>
              </a:rPr>
              <a:pPr eaLnBrk="1" hangingPunct="1"/>
              <a:t>16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1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1326D188-B039-F747-A678-076D4C7128A5}" type="slidenum">
              <a:rPr lang="en-US" sz="1300" b="0">
                <a:latin typeface="Times New Roman" charset="0"/>
              </a:rPr>
              <a:pPr eaLnBrk="1" hangingPunct="1"/>
              <a:t>17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80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1326D188-B039-F747-A678-076D4C7128A5}" type="slidenum">
              <a:rPr lang="en-US" sz="1300" b="0">
                <a:latin typeface="Times New Roman" charset="0"/>
              </a:rPr>
              <a:pPr eaLnBrk="1" hangingPunct="1"/>
              <a:t>18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6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1326D188-B039-F747-A678-076D4C7128A5}" type="slidenum">
              <a:rPr lang="en-US" sz="1300" b="0">
                <a:latin typeface="Times New Roman" charset="0"/>
              </a:rPr>
              <a:pPr eaLnBrk="1" hangingPunct="1"/>
              <a:t>19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16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61A8906-D892-BF40-899C-A490C4D05B0B}" type="slidenum">
              <a:rPr lang="en-US" sz="1000" b="0">
                <a:latin typeface="Times New Roman" charset="0"/>
              </a:rPr>
              <a:pPr/>
              <a:t>20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5488"/>
            <a:ext cx="4784725" cy="358775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43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AB148FD-5B4C-F849-9EA6-8D2DE27EAB5D}" type="slidenum">
              <a:rPr lang="en-US" sz="1000" b="0">
                <a:latin typeface="Times New Roman" charset="0"/>
              </a:rPr>
              <a:pPr/>
              <a:t>21</a:t>
            </a:fld>
            <a:endParaRPr lang="en-US" sz="10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4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23D940B-EC9E-4047-A4DB-FE22B06ADA4C}" type="slidenum">
              <a:rPr lang="en-US" sz="1000" b="0">
                <a:latin typeface="Times New Roman" charset="0"/>
              </a:rPr>
              <a:pPr/>
              <a:t>22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5488"/>
            <a:ext cx="4783137" cy="3587750"/>
          </a:xfrm>
          <a:ln cap="flat"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08" tIns="49124" rIns="96608" bIns="49124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6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BCF182-B700-5B44-8D33-AA58D801CC38}" type="slidenum">
              <a:rPr lang="en-US" sz="1000" b="0">
                <a:latin typeface="Times New Roman" charset="0"/>
              </a:rPr>
              <a:pPr/>
              <a:t>23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5488"/>
            <a:ext cx="4784725" cy="35877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41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5847440-FC2E-8746-9C45-C9030284DDC0}" type="slidenum">
              <a:rPr lang="en-US" sz="1000" b="0">
                <a:latin typeface="Times New Roman" charset="0"/>
              </a:rPr>
              <a:pPr/>
              <a:t>24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385" tIns="47692" rIns="95385" bIns="47692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57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1326D188-B039-F747-A678-076D4C7128A5}" type="slidenum">
              <a:rPr lang="en-US" sz="1300" b="0">
                <a:latin typeface="Times New Roman" charset="0"/>
              </a:rPr>
              <a:pPr eaLnBrk="1" hangingPunct="1"/>
              <a:t>25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BCF182-B700-5B44-8D33-AA58D801CC38}" type="slidenum">
              <a:rPr lang="en-US" sz="1000" b="0">
                <a:latin typeface="Times New Roman" charset="0"/>
              </a:rPr>
              <a:pPr/>
              <a:t>3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5488"/>
            <a:ext cx="4784725" cy="35877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1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1326D188-B039-F747-A678-076D4C7128A5}" type="slidenum">
              <a:rPr lang="en-US" sz="1300" b="0">
                <a:latin typeface="Times New Roman" charset="0"/>
              </a:rPr>
              <a:pPr eaLnBrk="1" hangingPunct="1"/>
              <a:t>27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027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6565BD1-4DA9-4E4C-8A45-FEF58BD1DEF4}" type="slidenum">
              <a:rPr lang="en-US" sz="1000" b="0">
                <a:latin typeface="Times New Roman" charset="0"/>
              </a:rPr>
              <a:pPr/>
              <a:t>29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5488"/>
            <a:ext cx="4784725" cy="358775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33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F0002CED-A34F-0748-B37D-70AD5C191FA9}" type="slidenum">
              <a:rPr lang="en-US" sz="1300" b="0">
                <a:latin typeface="Times New Roman" charset="0"/>
              </a:rPr>
              <a:pPr eaLnBrk="1" hangingPunct="1"/>
              <a:t>30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2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0A4255D8-8778-F842-89BE-6EA0BBAF0F4D}" type="slidenum">
              <a:rPr lang="en-US" sz="1300" b="0">
                <a:latin typeface="Times New Roman" charset="0"/>
              </a:rPr>
              <a:pPr eaLnBrk="1" hangingPunct="1"/>
              <a:t>31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33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5B6A45AA-3FED-BC4A-ADB1-DD4E0598DAC3}" type="slidenum">
              <a:rPr lang="en-US" sz="1300" b="0">
                <a:latin typeface="Times New Roman" charset="0"/>
              </a:rPr>
              <a:pPr eaLnBrk="1" hangingPunct="1"/>
              <a:t>32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9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BCF182-B700-5B44-8D33-AA58D801CC38}" type="slidenum">
              <a:rPr lang="en-US" sz="1000" b="0">
                <a:latin typeface="Times New Roman" charset="0"/>
              </a:rPr>
              <a:pPr/>
              <a:t>4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5488"/>
            <a:ext cx="4784725" cy="35877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41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BCF182-B700-5B44-8D33-AA58D801CC38}" type="slidenum">
              <a:rPr lang="en-US" sz="1000" b="0">
                <a:latin typeface="Times New Roman" charset="0"/>
              </a:rPr>
              <a:pPr/>
              <a:t>6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5488"/>
            <a:ext cx="4784725" cy="35877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4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BCF182-B700-5B44-8D33-AA58D801CC38}" type="slidenum">
              <a:rPr lang="en-US" sz="1000" b="0">
                <a:latin typeface="Times New Roman" charset="0"/>
              </a:rPr>
              <a:pPr/>
              <a:t>7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5488"/>
            <a:ext cx="4784725" cy="35877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57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BCF182-B700-5B44-8D33-AA58D801CC38}" type="slidenum">
              <a:rPr lang="en-US" sz="1000" b="0">
                <a:latin typeface="Times New Roman" charset="0"/>
              </a:rPr>
              <a:pPr/>
              <a:t>8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5488"/>
            <a:ext cx="4784725" cy="35877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8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BCF182-B700-5B44-8D33-AA58D801CC38}" type="slidenum">
              <a:rPr lang="en-US" sz="1000" b="0">
                <a:latin typeface="Times New Roman" charset="0"/>
              </a:rPr>
              <a:pPr/>
              <a:t>10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5488"/>
            <a:ext cx="4784725" cy="35877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0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9A072244-EAE4-E145-BD89-2905A9DF15E8}" type="slidenum">
              <a:rPr lang="en-US" sz="1300" b="0">
                <a:latin typeface="Times New Roman" charset="0"/>
              </a:rPr>
              <a:pPr eaLnBrk="1" hangingPunct="1"/>
              <a:t>14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876" y="4558903"/>
            <a:ext cx="5365448" cy="4319291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376" tIns="47688" rIns="95376" bIns="47688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5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D49FBA-B28A-764F-BB32-3737E73355A3}" type="slidenum">
              <a:rPr lang="en-US" sz="1000" b="0">
                <a:latin typeface="Times New Roman" charset="0"/>
              </a:rPr>
              <a:pPr/>
              <a:t>15</a:t>
            </a:fld>
            <a:endParaRPr lang="en-US" sz="1000" b="0">
              <a:latin typeface="Times New Roman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5488"/>
            <a:ext cx="4783137" cy="3587750"/>
          </a:xfrm>
          <a:ln cap="flat"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385" tIns="47692" rIns="95385" bIns="47692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98500" y="75565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42" name="Line 10"/>
          <p:cNvSpPr>
            <a:spLocks noChangeShapeType="1"/>
          </p:cNvSpPr>
          <p:nvPr userDrawn="1"/>
        </p:nvSpPr>
        <p:spPr bwMode="auto">
          <a:xfrm>
            <a:off x="444500" y="3005138"/>
            <a:ext cx="8305800" cy="0"/>
          </a:xfrm>
          <a:prstGeom prst="line">
            <a:avLst/>
          </a:prstGeom>
          <a:noFill/>
          <a:ln w="44450">
            <a:solidFill>
              <a:srgbClr val="0000FF"/>
            </a:solidFill>
            <a:round/>
            <a:headEnd/>
            <a:tailEnd/>
          </a:ln>
          <a:effectLst>
            <a:outerShdw blurRad="63500" dist="53882" dir="2700000" algn="ctr" rotWithShape="0">
              <a:srgbClr val="333399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603FE706-B21F-114E-8808-5DBE0296B0E8}" type="slidenum">
              <a:rPr lang="en-US"/>
              <a:pPr/>
              <a:t>‹#›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 dirty="0"/>
              <a:t>CS 118: BGP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3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F3263A3-5650-294C-B16F-9F1347A2D84B}" type="slidenum">
              <a:rPr lang="en-US"/>
              <a:pPr/>
              <a:t>‹#›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/>
              <a:t>CSE 123 – Lecture 9: Naming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83C8815A-B8E5-8A4F-B8B8-69B5FF478331}" type="slidenum">
              <a:rPr lang="en-US"/>
              <a:pPr/>
              <a:t>‹#›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/>
              <a:t>CSE 123 – Lecture 9: Naming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8013" y="1600200"/>
            <a:ext cx="7924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248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accent2"/>
                </a:solidFill>
                <a:latin typeface="+mj-lt"/>
              </a:defRPr>
            </a:lvl1pPr>
          </a:lstStyle>
          <a:p>
            <a:fld id="{36C0DA32-C36E-2D4B-8581-9FEBA8A803B3}" type="slidenum">
              <a:rPr lang="en-US"/>
              <a:pPr/>
              <a:t>‹#›</a:t>
            </a:fld>
            <a:endParaRPr lang="en-US" sz="1000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63663"/>
            <a:ext cx="8305800" cy="0"/>
          </a:xfrm>
          <a:prstGeom prst="line">
            <a:avLst/>
          </a:prstGeom>
          <a:noFill/>
          <a:ln w="44450">
            <a:solidFill>
              <a:srgbClr val="0000FF"/>
            </a:solidFill>
            <a:round/>
            <a:headEnd/>
            <a:tailEnd/>
          </a:ln>
          <a:effectLst>
            <a:outerShdw blurRad="63500" dist="53882" dir="2700000" algn="ctr" rotWithShape="0">
              <a:srgbClr val="333399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 dirty="0"/>
              <a:t>CS 118: BGP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l"/>
        <a:defRPr sz="24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ZapfDingbats" pitchFamily="82" charset="2"/>
        <a:buChar char="u"/>
        <a:defRPr sz="2000">
          <a:solidFill>
            <a:schemeClr val="accent2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>
          <a:solidFill>
            <a:schemeClr val="accent2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n"/>
        <a:defRPr sz="1600">
          <a:solidFill>
            <a:schemeClr val="accent2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l"/>
        <a:defRPr sz="1600">
          <a:solidFill>
            <a:schemeClr val="accent2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l"/>
        <a:defRPr sz="1600">
          <a:solidFill>
            <a:schemeClr val="accent2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l"/>
        <a:defRPr sz="1600">
          <a:solidFill>
            <a:schemeClr val="accent2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l"/>
        <a:defRPr sz="1600">
          <a:solidFill>
            <a:schemeClr val="accent2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l"/>
        <a:defRPr sz="1600">
          <a:solidFill>
            <a:schemeClr val="accent2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317875"/>
            <a:ext cx="6400800" cy="1752600"/>
          </a:xfrm>
        </p:spPr>
        <p:txBody>
          <a:bodyPr/>
          <a:lstStyle/>
          <a:p>
            <a:pPr algn="r"/>
            <a:r>
              <a:rPr lang="en-US" dirty="0"/>
              <a:t>CSE 118: Computer Networks</a:t>
            </a:r>
          </a:p>
          <a:p>
            <a:pPr algn="r"/>
            <a:r>
              <a:rPr lang="en-US" dirty="0"/>
              <a:t>George Varghese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>
                <a:solidFill>
                  <a:srgbClr val="0000FF"/>
                </a:solidFill>
              </a:rPr>
            </a:br>
            <a:r>
              <a:rPr lang="en-US" dirty="0"/>
              <a:t>Border Gateway Protocol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6181725" y="6007100"/>
            <a:ext cx="2643188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56972" y="6249600"/>
            <a:ext cx="2777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Many slides courtesy Alex </a:t>
            </a:r>
            <a:r>
              <a:rPr lang="en-US" sz="1200" dirty="0" err="1"/>
              <a:t>Snoeren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889760" y="4465320"/>
            <a:ext cx="6050280" cy="1403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Computing routes from UCLA to the world as opposed to computing routes within UCLA</a:t>
            </a:r>
          </a:p>
        </p:txBody>
      </p:sp>
    </p:spTree>
    <p:extLst>
      <p:ext uri="{BB962C8B-B14F-4D97-AF65-F5344CB8AC3E}">
        <p14:creationId xmlns:p14="http://schemas.microsoft.com/office/powerpoint/2010/main" val="142379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 flipH="1">
            <a:off x="2954591" y="2468732"/>
            <a:ext cx="1206535" cy="570729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1752599" y="3733800"/>
            <a:ext cx="2192679" cy="1167960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381000" y="3048000"/>
            <a:ext cx="2578100" cy="1282700"/>
            <a:chOff x="148" y="1636"/>
            <a:chExt cx="1624" cy="808"/>
          </a:xfrm>
        </p:grpSpPr>
        <p:grpSp>
          <p:nvGrpSpPr>
            <p:cNvPr id="41087" name="Group 8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1090" name="Group 9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1103" name="Oval 10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4" name="Oval 11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5" name="Oval 12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6" name="Oval 13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7" name="Oval 14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8" name="Oval 15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9" name="Oval 16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0" name="Oval 17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1" name="Oval 18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2" name="Oval 19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3" name="Oval 20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91" name="Group 21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1092" name="Oval 22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3" name="Oval 23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4" name="Oval 24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5" name="Oval 25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6" name="Oval 26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7" name="Oval 27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8" name="Oval 28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9" name="Oval 29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0" name="Oval 30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1" name="Oval 31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2" name="Oval 32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88" name="Rectangle 33"/>
            <p:cNvSpPr>
              <a:spLocks noChangeArrowheads="1"/>
            </p:cNvSpPr>
            <p:nvPr/>
          </p:nvSpPr>
          <p:spPr bwMode="auto">
            <a:xfrm>
              <a:off x="566" y="1689"/>
              <a:ext cx="8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AS701</a:t>
              </a:r>
            </a:p>
          </p:txBody>
        </p:sp>
        <p:sp>
          <p:nvSpPr>
            <p:cNvPr id="41089" name="Rectangle 34"/>
            <p:cNvSpPr>
              <a:spLocks noChangeArrowheads="1"/>
            </p:cNvSpPr>
            <p:nvPr/>
          </p:nvSpPr>
          <p:spPr bwMode="auto">
            <a:xfrm>
              <a:off x="679" y="2030"/>
              <a:ext cx="4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UUnet</a:t>
              </a:r>
            </a:p>
          </p:txBody>
        </p:sp>
      </p:grpSp>
      <p:grpSp>
        <p:nvGrpSpPr>
          <p:cNvPr id="40968" name="Group 35"/>
          <p:cNvGrpSpPr>
            <a:grpSpLocks/>
          </p:cNvGrpSpPr>
          <p:nvPr/>
        </p:nvGrpSpPr>
        <p:grpSpPr bwMode="auto">
          <a:xfrm>
            <a:off x="3853355" y="4064000"/>
            <a:ext cx="3928491" cy="2063750"/>
            <a:chOff x="1492" y="964"/>
            <a:chExt cx="1624" cy="808"/>
          </a:xfrm>
        </p:grpSpPr>
        <p:grpSp>
          <p:nvGrpSpPr>
            <p:cNvPr id="41060" name="Group 36"/>
            <p:cNvGrpSpPr>
              <a:grpSpLocks/>
            </p:cNvGrpSpPr>
            <p:nvPr/>
          </p:nvGrpSpPr>
          <p:grpSpPr bwMode="auto">
            <a:xfrm>
              <a:off x="1492" y="964"/>
              <a:ext cx="1624" cy="808"/>
              <a:chOff x="1492" y="964"/>
              <a:chExt cx="1624" cy="808"/>
            </a:xfrm>
          </p:grpSpPr>
          <p:grpSp>
            <p:nvGrpSpPr>
              <p:cNvPr id="41063" name="Group 37"/>
              <p:cNvGrpSpPr>
                <a:grpSpLocks/>
              </p:cNvGrpSpPr>
              <p:nvPr/>
            </p:nvGrpSpPr>
            <p:grpSpPr bwMode="auto">
              <a:xfrm>
                <a:off x="1527" y="964"/>
                <a:ext cx="1589" cy="808"/>
                <a:chOff x="1527" y="964"/>
                <a:chExt cx="1589" cy="808"/>
              </a:xfrm>
            </p:grpSpPr>
            <p:sp>
              <p:nvSpPr>
                <p:cNvPr id="41076" name="Oval 38"/>
                <p:cNvSpPr>
                  <a:spLocks noChangeArrowheads="1"/>
                </p:cNvSpPr>
                <p:nvPr/>
              </p:nvSpPr>
              <p:spPr bwMode="auto">
                <a:xfrm>
                  <a:off x="1663" y="1036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7" name="Oval 39"/>
                <p:cNvSpPr>
                  <a:spLocks noChangeArrowheads="1"/>
                </p:cNvSpPr>
                <p:nvPr/>
              </p:nvSpPr>
              <p:spPr bwMode="auto">
                <a:xfrm>
                  <a:off x="1709" y="1036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8" name="Oval 40"/>
                <p:cNvSpPr>
                  <a:spLocks noChangeArrowheads="1"/>
                </p:cNvSpPr>
                <p:nvPr/>
              </p:nvSpPr>
              <p:spPr bwMode="auto">
                <a:xfrm>
                  <a:off x="2531" y="1012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9" name="Oval 41"/>
                <p:cNvSpPr>
                  <a:spLocks noChangeArrowheads="1"/>
                </p:cNvSpPr>
                <p:nvPr/>
              </p:nvSpPr>
              <p:spPr bwMode="auto">
                <a:xfrm>
                  <a:off x="2120" y="964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0" name="Oval 42"/>
                <p:cNvSpPr>
                  <a:spLocks noChangeArrowheads="1"/>
                </p:cNvSpPr>
                <p:nvPr/>
              </p:nvSpPr>
              <p:spPr bwMode="auto">
                <a:xfrm>
                  <a:off x="1527" y="1108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1" name="Oval 43"/>
                <p:cNvSpPr>
                  <a:spLocks noChangeArrowheads="1"/>
                </p:cNvSpPr>
                <p:nvPr/>
              </p:nvSpPr>
              <p:spPr bwMode="auto">
                <a:xfrm>
                  <a:off x="2029" y="1396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2" name="Oval 44"/>
                <p:cNvSpPr>
                  <a:spLocks noChangeArrowheads="1"/>
                </p:cNvSpPr>
                <p:nvPr/>
              </p:nvSpPr>
              <p:spPr bwMode="auto">
                <a:xfrm>
                  <a:off x="2713" y="1132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3" name="Oval 45"/>
                <p:cNvSpPr>
                  <a:spLocks noChangeArrowheads="1"/>
                </p:cNvSpPr>
                <p:nvPr/>
              </p:nvSpPr>
              <p:spPr bwMode="auto">
                <a:xfrm>
                  <a:off x="1618" y="1228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4" name="Oval 46"/>
                <p:cNvSpPr>
                  <a:spLocks noChangeArrowheads="1"/>
                </p:cNvSpPr>
                <p:nvPr/>
              </p:nvSpPr>
              <p:spPr bwMode="auto">
                <a:xfrm>
                  <a:off x="2759" y="1420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5" name="Oval 47"/>
                <p:cNvSpPr>
                  <a:spLocks noChangeArrowheads="1"/>
                </p:cNvSpPr>
                <p:nvPr/>
              </p:nvSpPr>
              <p:spPr bwMode="auto">
                <a:xfrm>
                  <a:off x="1846" y="1516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6" name="Oval 48"/>
                <p:cNvSpPr>
                  <a:spLocks noChangeArrowheads="1"/>
                </p:cNvSpPr>
                <p:nvPr/>
              </p:nvSpPr>
              <p:spPr bwMode="auto">
                <a:xfrm>
                  <a:off x="2485" y="1516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64" name="Group 49"/>
              <p:cNvGrpSpPr>
                <a:grpSpLocks/>
              </p:cNvGrpSpPr>
              <p:nvPr/>
            </p:nvGrpSpPr>
            <p:grpSpPr bwMode="auto">
              <a:xfrm>
                <a:off x="1492" y="964"/>
                <a:ext cx="1589" cy="808"/>
                <a:chOff x="1492" y="964"/>
                <a:chExt cx="1589" cy="808"/>
              </a:xfrm>
            </p:grpSpPr>
            <p:sp>
              <p:nvSpPr>
                <p:cNvPr id="41065" name="Oval 50"/>
                <p:cNvSpPr>
                  <a:spLocks noChangeArrowheads="1"/>
                </p:cNvSpPr>
                <p:nvPr/>
              </p:nvSpPr>
              <p:spPr bwMode="auto">
                <a:xfrm>
                  <a:off x="1629" y="1036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6" name="Oval 51"/>
                <p:cNvSpPr>
                  <a:spLocks noChangeArrowheads="1"/>
                </p:cNvSpPr>
                <p:nvPr/>
              </p:nvSpPr>
              <p:spPr bwMode="auto">
                <a:xfrm>
                  <a:off x="1674" y="1036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7" name="Oval 52"/>
                <p:cNvSpPr>
                  <a:spLocks noChangeArrowheads="1"/>
                </p:cNvSpPr>
                <p:nvPr/>
              </p:nvSpPr>
              <p:spPr bwMode="auto">
                <a:xfrm>
                  <a:off x="2496" y="1012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8" name="Oval 53"/>
                <p:cNvSpPr>
                  <a:spLocks noChangeArrowheads="1"/>
                </p:cNvSpPr>
                <p:nvPr/>
              </p:nvSpPr>
              <p:spPr bwMode="auto">
                <a:xfrm>
                  <a:off x="2085" y="964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9" name="Oval 54"/>
                <p:cNvSpPr>
                  <a:spLocks noChangeArrowheads="1"/>
                </p:cNvSpPr>
                <p:nvPr/>
              </p:nvSpPr>
              <p:spPr bwMode="auto">
                <a:xfrm>
                  <a:off x="1492" y="1108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0" name="Oval 55"/>
                <p:cNvSpPr>
                  <a:spLocks noChangeArrowheads="1"/>
                </p:cNvSpPr>
                <p:nvPr/>
              </p:nvSpPr>
              <p:spPr bwMode="auto">
                <a:xfrm>
                  <a:off x="1994" y="1396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1" name="Oval 56"/>
                <p:cNvSpPr>
                  <a:spLocks noChangeArrowheads="1"/>
                </p:cNvSpPr>
                <p:nvPr/>
              </p:nvSpPr>
              <p:spPr bwMode="auto">
                <a:xfrm>
                  <a:off x="2678" y="1132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2" name="Oval 57"/>
                <p:cNvSpPr>
                  <a:spLocks noChangeArrowheads="1"/>
                </p:cNvSpPr>
                <p:nvPr/>
              </p:nvSpPr>
              <p:spPr bwMode="auto">
                <a:xfrm>
                  <a:off x="1583" y="1228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3" name="Oval 58"/>
                <p:cNvSpPr>
                  <a:spLocks noChangeArrowheads="1"/>
                </p:cNvSpPr>
                <p:nvPr/>
              </p:nvSpPr>
              <p:spPr bwMode="auto">
                <a:xfrm>
                  <a:off x="2724" y="1420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4" name="Oval 59"/>
                <p:cNvSpPr>
                  <a:spLocks noChangeArrowheads="1"/>
                </p:cNvSpPr>
                <p:nvPr/>
              </p:nvSpPr>
              <p:spPr bwMode="auto">
                <a:xfrm>
                  <a:off x="1812" y="1516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5" name="Oval 60"/>
                <p:cNvSpPr>
                  <a:spLocks noChangeArrowheads="1"/>
                </p:cNvSpPr>
                <p:nvPr/>
              </p:nvSpPr>
              <p:spPr bwMode="auto">
                <a:xfrm>
                  <a:off x="2451" y="1516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61" name="Rectangle 61"/>
            <p:cNvSpPr>
              <a:spLocks noChangeArrowheads="1"/>
            </p:cNvSpPr>
            <p:nvPr/>
          </p:nvSpPr>
          <p:spPr bwMode="auto">
            <a:xfrm>
              <a:off x="1862" y="1113"/>
              <a:ext cx="6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AS52</a:t>
              </a:r>
            </a:p>
          </p:txBody>
        </p:sp>
        <p:sp>
          <p:nvSpPr>
            <p:cNvPr id="41062" name="Rectangle 62"/>
            <p:cNvSpPr>
              <a:spLocks noChangeArrowheads="1"/>
            </p:cNvSpPr>
            <p:nvPr/>
          </p:nvSpPr>
          <p:spPr bwMode="auto">
            <a:xfrm>
              <a:off x="1872" y="1392"/>
              <a:ext cx="43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1400" dirty="0"/>
                <a:t>UCLA</a:t>
              </a:r>
            </a:p>
          </p:txBody>
        </p:sp>
      </p:grpSp>
      <p:grpSp>
        <p:nvGrpSpPr>
          <p:cNvPr id="40971" name="Group 119"/>
          <p:cNvGrpSpPr>
            <a:grpSpLocks/>
          </p:cNvGrpSpPr>
          <p:nvPr/>
        </p:nvGrpSpPr>
        <p:grpSpPr bwMode="auto">
          <a:xfrm>
            <a:off x="4420597" y="1550249"/>
            <a:ext cx="3505200" cy="1282700"/>
            <a:chOff x="148" y="1636"/>
            <a:chExt cx="1624" cy="808"/>
          </a:xfrm>
        </p:grpSpPr>
        <p:grpSp>
          <p:nvGrpSpPr>
            <p:cNvPr id="40979" name="Group 120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0982" name="Group 121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0995" name="Oval 122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6" name="Oval 123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7" name="Oval 124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8" name="Oval 125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9" name="Oval 126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0" name="Oval 127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1" name="Oval 128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2" name="Oval 129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3" name="Oval 130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4" name="Oval 131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5" name="Oval 132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983" name="Group 133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0984" name="Oval 134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5" name="Oval 135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6" name="Oval 136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7" name="Oval 137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8" name="Oval 138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9" name="Oval 139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0" name="Oval 140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1" name="Oval 141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2" name="Oval 142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3" name="Oval 143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4" name="Oval 144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0980" name="Rectangle 145"/>
            <p:cNvSpPr>
              <a:spLocks noChangeArrowheads="1"/>
            </p:cNvSpPr>
            <p:nvPr/>
          </p:nvSpPr>
          <p:spPr bwMode="auto">
            <a:xfrm>
              <a:off x="566" y="1689"/>
              <a:ext cx="40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AS9</a:t>
              </a:r>
            </a:p>
          </p:txBody>
        </p:sp>
        <p:sp>
          <p:nvSpPr>
            <p:cNvPr id="40981" name="Rectangle 146"/>
            <p:cNvSpPr>
              <a:spLocks noChangeArrowheads="1"/>
            </p:cNvSpPr>
            <p:nvPr/>
          </p:nvSpPr>
          <p:spPr bwMode="auto">
            <a:xfrm>
              <a:off x="569" y="2030"/>
              <a:ext cx="67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CMU (128.2/16)</a:t>
              </a:r>
            </a:p>
          </p:txBody>
        </p:sp>
      </p:grpSp>
      <p:sp>
        <p:nvSpPr>
          <p:cNvPr id="40976" name="Rectangle 151"/>
          <p:cNvSpPr>
            <a:spLocks noChangeArrowheads="1"/>
          </p:cNvSpPr>
          <p:nvPr/>
        </p:nvSpPr>
        <p:spPr bwMode="auto">
          <a:xfrm>
            <a:off x="457200" y="1676400"/>
            <a:ext cx="2273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Shorter AS Paths are </a:t>
            </a:r>
          </a:p>
          <a:p>
            <a:pPr algn="l"/>
            <a:r>
              <a:rPr lang="en-US" dirty="0">
                <a:solidFill>
                  <a:schemeClr val="accent2"/>
                </a:solidFill>
              </a:rPr>
              <a:t>more preferred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Prefixes help us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10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082412" y="2167303"/>
            <a:ext cx="60047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159" name="Text Box 148"/>
          <p:cNvSpPr txBox="1">
            <a:spLocks noChangeArrowheads="1"/>
          </p:cNvSpPr>
          <p:nvPr/>
        </p:nvSpPr>
        <p:spPr bwMode="auto">
          <a:xfrm>
            <a:off x="3051624" y="1880449"/>
            <a:ext cx="1079563" cy="369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 dirty="0"/>
              <a:t>* </a:t>
            </a:r>
            <a:r>
              <a:rPr lang="en-US" sz="2000" dirty="0">
                <a:sym typeface="Wingdings" panose="05000000000000000000" pitchFamily="2" charset="2"/>
              </a:rPr>
              <a:t> R2</a:t>
            </a:r>
            <a:endParaRPr lang="en-US" sz="2000" dirty="0"/>
          </a:p>
        </p:txBody>
      </p:sp>
      <p:sp>
        <p:nvSpPr>
          <p:cNvPr id="163" name="TextBox 162"/>
          <p:cNvSpPr txBox="1"/>
          <p:nvPr/>
        </p:nvSpPr>
        <p:spPr>
          <a:xfrm>
            <a:off x="2832100" y="3022584"/>
            <a:ext cx="60047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489811" y="5018547"/>
            <a:ext cx="60047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R5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072160" y="5187824"/>
            <a:ext cx="227497" cy="508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7288927" y="4845513"/>
            <a:ext cx="53051" cy="6401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1" name="TextBox 170"/>
          <p:cNvSpPr txBox="1"/>
          <p:nvPr/>
        </p:nvSpPr>
        <p:spPr>
          <a:xfrm>
            <a:off x="3535418" y="4799490"/>
            <a:ext cx="60047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2122287" y="4144326"/>
            <a:ext cx="60047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cxnSp>
        <p:nvCxnSpPr>
          <p:cNvPr id="12" name="Straight Arrow Connector 11"/>
          <p:cNvCxnSpPr>
            <a:stCxn id="41105" idx="6"/>
            <a:endCxn id="41102" idx="5"/>
          </p:cNvCxnSpPr>
          <p:nvPr/>
        </p:nvCxnSpPr>
        <p:spPr bwMode="auto">
          <a:xfrm flipH="1">
            <a:off x="2448129" y="3251200"/>
            <a:ext cx="293484" cy="85738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6" name="Text Box 148"/>
          <p:cNvSpPr txBox="1">
            <a:spLocks noChangeArrowheads="1"/>
          </p:cNvSpPr>
          <p:nvPr/>
        </p:nvSpPr>
        <p:spPr bwMode="auto">
          <a:xfrm>
            <a:off x="3538424" y="3072783"/>
            <a:ext cx="2407129" cy="369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 dirty="0">
                <a:sym typeface="Wingdings" panose="05000000000000000000" pitchFamily="2" charset="2"/>
              </a:rPr>
              <a:t>128.97. * R3</a:t>
            </a:r>
            <a:endParaRPr lang="en-US" sz="2000" dirty="0"/>
          </a:p>
        </p:txBody>
      </p:sp>
      <p:cxnSp>
        <p:nvCxnSpPr>
          <p:cNvPr id="14" name="Straight Connector 13"/>
          <p:cNvCxnSpPr>
            <a:stCxn id="171" idx="3"/>
            <a:endCxn id="165" idx="1"/>
          </p:cNvCxnSpPr>
          <p:nvPr/>
        </p:nvCxnSpPr>
        <p:spPr bwMode="auto">
          <a:xfrm>
            <a:off x="4135889" y="4968767"/>
            <a:ext cx="2353922" cy="219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7341978" y="5042539"/>
            <a:ext cx="593773" cy="299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925797" y="4666778"/>
            <a:ext cx="1144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UCLA CS Web Server</a:t>
            </a:r>
          </a:p>
          <a:p>
            <a:r>
              <a:rPr lang="en-US" dirty="0"/>
              <a:t>128.97.1.1</a:t>
            </a:r>
          </a:p>
        </p:txBody>
      </p:sp>
      <p:sp>
        <p:nvSpPr>
          <p:cNvPr id="183" name="Text Box 148"/>
          <p:cNvSpPr txBox="1">
            <a:spLocks noChangeArrowheads="1"/>
          </p:cNvSpPr>
          <p:nvPr/>
        </p:nvSpPr>
        <p:spPr bwMode="auto">
          <a:xfrm>
            <a:off x="719021" y="4588777"/>
            <a:ext cx="2407129" cy="369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 dirty="0">
                <a:sym typeface="Wingdings" panose="05000000000000000000" pitchFamily="2" charset="2"/>
              </a:rPr>
              <a:t>128.97. * R4</a:t>
            </a:r>
            <a:endParaRPr lang="en-US" sz="2000" dirty="0"/>
          </a:p>
        </p:txBody>
      </p:sp>
      <p:sp>
        <p:nvSpPr>
          <p:cNvPr id="184" name="Text Box 148"/>
          <p:cNvSpPr txBox="1">
            <a:spLocks noChangeArrowheads="1"/>
          </p:cNvSpPr>
          <p:nvPr/>
        </p:nvSpPr>
        <p:spPr bwMode="auto">
          <a:xfrm>
            <a:off x="1993854" y="5238970"/>
            <a:ext cx="2407129" cy="369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 dirty="0">
                <a:sym typeface="Wingdings" panose="05000000000000000000" pitchFamily="2" charset="2"/>
              </a:rPr>
              <a:t>128.97.1. * R5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27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76" grpId="0" animBg="1"/>
      <p:bldP spid="183" grpId="0" animBg="1"/>
      <p:bldP spid="18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Interdomain</a:t>
            </a:r>
            <a:r>
              <a:rPr lang="en-US" dirty="0"/>
              <a:t> Routing: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11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CS 118: BGP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3920" y="1640840"/>
            <a:ext cx="7924800" cy="4419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80" y="1452880"/>
            <a:ext cx="6887520" cy="53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98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Polices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C8815A-B8E5-8A4F-B8B8-69B5FF478331}" type="slidenum">
              <a:rPr lang="en-US" smtClean="0"/>
              <a:pPr/>
              <a:t>12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CSE 123 – Lecture 9: Naming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496"/>
            <a:ext cx="8769499" cy="50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6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>
              <a:buSzPct val="100000"/>
              <a:buFont typeface="Arial" charset="0"/>
              <a:buChar char="•"/>
            </a:pPr>
            <a:endParaRPr lang="en-US" dirty="0"/>
          </a:p>
          <a:p>
            <a:pPr>
              <a:buSzPct val="100000"/>
              <a:buFont typeface="Arial" charset="0"/>
              <a:buChar char="•"/>
            </a:pPr>
            <a:r>
              <a:rPr lang="en-US" dirty="0"/>
              <a:t>Border Gateway Protocol (BGP)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dirty="0"/>
              <a:t>The canonical path vector protocol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dirty="0"/>
              <a:t>How routing gets done on the Internet today</a:t>
            </a:r>
          </a:p>
          <a:p>
            <a:pPr lvl="1">
              <a:buSzPct val="100000"/>
              <a:buFont typeface="Arial" charset="0"/>
              <a:buChar char="•"/>
            </a:pPr>
            <a:endParaRPr lang="en-US" dirty="0"/>
          </a:p>
          <a:p>
            <a:pPr>
              <a:buSzPct val="100000"/>
              <a:buFont typeface="Arial" charset="0"/>
              <a:buChar char="•"/>
            </a:pPr>
            <a:r>
              <a:rPr lang="en-US" dirty="0"/>
              <a:t>AS relationships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dirty="0"/>
              <a:t>Customer/Provider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dirty="0" err="1"/>
              <a:t>Multihoming</a:t>
            </a:r>
            <a:endParaRPr lang="en-US" dirty="0"/>
          </a:p>
          <a:p>
            <a:pPr lvl="1">
              <a:buSzPct val="100000"/>
              <a:buFont typeface="Arial" charset="0"/>
              <a:buChar char="•"/>
            </a:pPr>
            <a:r>
              <a:rPr lang="en-US" dirty="0"/>
              <a:t>Peer-to-peer</a:t>
            </a:r>
          </a:p>
          <a:p>
            <a:pPr lvl="1">
              <a:buSzPct val="100000"/>
              <a:buFont typeface="Arial" charset="0"/>
              <a:buChar char="•"/>
            </a:pPr>
            <a:endParaRPr lang="en-US" dirty="0"/>
          </a:p>
          <a:p>
            <a:pPr>
              <a:buSzPct val="100000"/>
              <a:buFont typeface="Arial" charset="0"/>
              <a:buChar char="•"/>
            </a:pPr>
            <a:r>
              <a:rPr lang="en-US" dirty="0"/>
              <a:t>Internet AS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13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  <a:latin typeface="+mj-lt"/>
              </a:rPr>
              <a:t>CS 118 </a:t>
            </a:r>
            <a:r>
              <a:rPr lang="en-US" b="0" dirty="0">
                <a:latin typeface="+mj-lt"/>
              </a:rPr>
              <a:t>: 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438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458200" cy="2900363"/>
          </a:xfrm>
        </p:spPr>
        <p:txBody>
          <a:bodyPr lIns="92075" tIns="46038" rIns="92075" bIns="46038"/>
          <a:lstStyle/>
          <a:p>
            <a:pPr eaLnBrk="1" hangingPunct="1">
              <a:lnSpc>
                <a:spcPct val="120000"/>
              </a:lnSpc>
            </a:pPr>
            <a:r>
              <a:rPr lang="en-US" dirty="0" err="1">
                <a:ea typeface="ＭＳ Ｐゴシック" charset="0"/>
                <a:cs typeface="ＭＳ Ｐゴシック" charset="0"/>
              </a:rPr>
              <a:t>Interdomain</a:t>
            </a:r>
            <a:r>
              <a:rPr lang="en-US" dirty="0">
                <a:ea typeface="ＭＳ Ｐゴシック" charset="0"/>
                <a:cs typeface="ＭＳ Ｐゴシック" charset="0"/>
              </a:rPr>
              <a:t> routing protocol for the Internet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ea typeface="ＭＳ Ｐゴシック" charset="0"/>
              </a:rPr>
              <a:t>Prefix-based path-vector protocol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ea typeface="ＭＳ Ｐゴシック" charset="0"/>
              </a:rPr>
              <a:t>Policy-based routing based on AS Paths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ea typeface="ＭＳ Ｐゴシック" charset="0"/>
              </a:rPr>
              <a:t>Evolved during the past 28 years</a:t>
            </a:r>
          </a:p>
        </p:txBody>
      </p:sp>
      <p:sp>
        <p:nvSpPr>
          <p:cNvPr id="52229" name="Rectangle 3"/>
          <p:cNvSpPr>
            <a:spLocks noChangeArrowheads="1"/>
          </p:cNvSpPr>
          <p:nvPr/>
        </p:nvSpPr>
        <p:spPr bwMode="auto">
          <a:xfrm>
            <a:off x="963613" y="3738563"/>
            <a:ext cx="7181850" cy="230505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b="0" dirty="0">
                <a:latin typeface="Arial Black" charset="0"/>
              </a:rPr>
              <a:t>1989 : BGP-1 [RFC 1105], replacement for EGP</a:t>
            </a:r>
            <a:endParaRPr lang="en-US" sz="1800" b="0" dirty="0">
              <a:latin typeface="Arial Black" charset="0"/>
            </a:endParaRPr>
          </a:p>
          <a:p>
            <a:pPr marL="342900" indent="-342900" algn="l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b="0" dirty="0">
                <a:latin typeface="Arial Black" charset="0"/>
              </a:rPr>
              <a:t>1990 : BGP-2 [RFC 1163]</a:t>
            </a:r>
          </a:p>
          <a:p>
            <a:pPr marL="342900" indent="-342900" algn="l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b="0" dirty="0">
                <a:latin typeface="Arial Black" charset="0"/>
              </a:rPr>
              <a:t>1991 : BGP-3 [RFC 1267]</a:t>
            </a:r>
          </a:p>
          <a:p>
            <a:pPr marL="342900" indent="-342900" algn="l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b="0" dirty="0">
                <a:latin typeface="Arial Black" charset="0"/>
              </a:rPr>
              <a:t>1995 : BGP-4 [RFC 1771], support for CIDR </a:t>
            </a:r>
          </a:p>
          <a:p>
            <a:pPr marL="342900" indent="-342900" algn="l" eaLnBrk="0" hangingPunct="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b="0" dirty="0">
                <a:latin typeface="Arial Black" charset="0"/>
              </a:rPr>
              <a:t>2006 : BGP-4 [RFC 4271], update</a:t>
            </a:r>
            <a:endParaRPr lang="en-US" sz="1600" b="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Gateway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14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  <a:latin typeface="+mj-lt"/>
              </a:rPr>
              <a:t>CS 118</a:t>
            </a:r>
            <a:r>
              <a:rPr lang="en-US" b="0" dirty="0">
                <a:latin typeface="+mj-lt"/>
              </a:rPr>
              <a:t>: 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43457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5732463" y="2681288"/>
            <a:ext cx="1279525" cy="1527175"/>
          </a:xfrm>
          <a:prstGeom prst="line">
            <a:avLst/>
          </a:prstGeom>
          <a:noFill/>
          <a:ln w="57150" cmpd="thickThin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pic>
        <p:nvPicPr>
          <p:cNvPr id="34826" name="Picture 1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1584325"/>
            <a:ext cx="2246313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663" y="2459038"/>
            <a:ext cx="839787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13" y="3830638"/>
            <a:ext cx="2246312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3895725"/>
            <a:ext cx="8413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4519613" y="1709738"/>
            <a:ext cx="78467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sz="2400"/>
              <a:t>AS1</a:t>
            </a: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7164388" y="4403725"/>
            <a:ext cx="78467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sz="2400"/>
              <a:t>AS2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6100" y="1562100"/>
            <a:ext cx="3810000" cy="4546600"/>
            <a:chOff x="330200" y="1320800"/>
            <a:chExt cx="4357688" cy="5168900"/>
          </a:xfrm>
        </p:grpSpPr>
        <p:sp>
          <p:nvSpPr>
            <p:cNvPr id="1897474" name="Oval 2"/>
            <p:cNvSpPr>
              <a:spLocks noChangeArrowheads="1"/>
            </p:cNvSpPr>
            <p:nvPr/>
          </p:nvSpPr>
          <p:spPr bwMode="auto">
            <a:xfrm>
              <a:off x="330200" y="1320800"/>
              <a:ext cx="3759200" cy="1092200"/>
            </a:xfrm>
            <a:prstGeom prst="ellipse">
              <a:avLst/>
            </a:prstGeom>
            <a:solidFill>
              <a:schemeClr val="hlink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1400">
                <a:ea typeface="+mn-ea"/>
              </a:endParaRPr>
            </a:p>
          </p:txBody>
        </p:sp>
        <p:sp>
          <p:nvSpPr>
            <p:cNvPr id="34819" name="Rectangle 3"/>
            <p:cNvSpPr>
              <a:spLocks noChangeArrowheads="1"/>
            </p:cNvSpPr>
            <p:nvPr/>
          </p:nvSpPr>
          <p:spPr bwMode="auto">
            <a:xfrm>
              <a:off x="931062" y="1609192"/>
              <a:ext cx="2690823" cy="455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sz="2000" dirty="0"/>
                <a:t>Establish session</a:t>
              </a:r>
            </a:p>
          </p:txBody>
        </p:sp>
        <p:sp>
          <p:nvSpPr>
            <p:cNvPr id="1897476" name="Oval 4"/>
            <p:cNvSpPr>
              <a:spLocks noChangeArrowheads="1"/>
            </p:cNvSpPr>
            <p:nvPr/>
          </p:nvSpPr>
          <p:spPr bwMode="auto">
            <a:xfrm>
              <a:off x="406400" y="3378200"/>
              <a:ext cx="3759200" cy="1092200"/>
            </a:xfrm>
            <a:prstGeom prst="ellipse">
              <a:avLst/>
            </a:prstGeom>
            <a:solidFill>
              <a:schemeClr val="hlink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1400">
                <a:ea typeface="+mn-ea"/>
              </a:endParaRPr>
            </a:p>
          </p:txBody>
        </p:sp>
        <p:sp>
          <p:nvSpPr>
            <p:cNvPr id="34821" name="Oval 5"/>
            <p:cNvSpPr>
              <a:spLocks noChangeArrowheads="1"/>
            </p:cNvSpPr>
            <p:nvPr/>
          </p:nvSpPr>
          <p:spPr bwMode="auto">
            <a:xfrm rot="-2160000">
              <a:off x="3770313" y="5295900"/>
              <a:ext cx="917575" cy="5334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/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661733" y="3505200"/>
              <a:ext cx="2674494" cy="761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sz="2000" dirty="0"/>
                <a:t>        Exchange all</a:t>
              </a:r>
            </a:p>
            <a:p>
              <a:pPr algn="ctr"/>
              <a:r>
                <a:rPr lang="en-US" sz="2000" dirty="0"/>
                <a:t>        active routes </a:t>
              </a:r>
            </a:p>
          </p:txBody>
        </p:sp>
        <p:sp>
          <p:nvSpPr>
            <p:cNvPr id="1897479" name="Oval 7"/>
            <p:cNvSpPr>
              <a:spLocks noChangeArrowheads="1"/>
            </p:cNvSpPr>
            <p:nvPr/>
          </p:nvSpPr>
          <p:spPr bwMode="auto">
            <a:xfrm>
              <a:off x="406400" y="5397500"/>
              <a:ext cx="3759200" cy="1092200"/>
            </a:xfrm>
            <a:prstGeom prst="ellipse">
              <a:avLst/>
            </a:prstGeom>
            <a:solidFill>
              <a:schemeClr val="hlink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1400">
                <a:ea typeface="+mn-ea"/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687761" y="5668963"/>
              <a:ext cx="3326653" cy="761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sz="2000"/>
                <a:t>Exchange incremental</a:t>
              </a:r>
            </a:p>
            <a:p>
              <a:pPr algn="ctr"/>
              <a:r>
                <a:rPr lang="en-US" sz="2000"/>
                <a:t>           updates</a:t>
              </a:r>
            </a:p>
          </p:txBody>
        </p:sp>
        <p:sp>
          <p:nvSpPr>
            <p:cNvPr id="34832" name="Line 16"/>
            <p:cNvSpPr>
              <a:spLocks noChangeShapeType="1"/>
            </p:cNvSpPr>
            <p:nvPr/>
          </p:nvSpPr>
          <p:spPr bwMode="auto">
            <a:xfrm>
              <a:off x="2209800" y="2438400"/>
              <a:ext cx="0" cy="9144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1400"/>
            </a:p>
          </p:txBody>
        </p:sp>
        <p:sp>
          <p:nvSpPr>
            <p:cNvPr id="34833" name="Line 17"/>
            <p:cNvSpPr>
              <a:spLocks noChangeShapeType="1"/>
            </p:cNvSpPr>
            <p:nvPr/>
          </p:nvSpPr>
          <p:spPr bwMode="auto">
            <a:xfrm>
              <a:off x="2209800" y="4495800"/>
              <a:ext cx="0" cy="9144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1400"/>
            </a:p>
          </p:txBody>
        </p:sp>
        <p:sp>
          <p:nvSpPr>
            <p:cNvPr id="34834" name="Line 18"/>
            <p:cNvSpPr>
              <a:spLocks noChangeShapeType="1"/>
            </p:cNvSpPr>
            <p:nvPr/>
          </p:nvSpPr>
          <p:spPr bwMode="auto">
            <a:xfrm flipH="1">
              <a:off x="3749675" y="5476875"/>
              <a:ext cx="196850" cy="32385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1400"/>
            </a:p>
          </p:txBody>
        </p:sp>
      </p:grp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4429125" y="5249863"/>
            <a:ext cx="3103288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sz="2000" b="0" dirty="0">
                <a:solidFill>
                  <a:schemeClr val="accent2"/>
                </a:solidFill>
              </a:rPr>
              <a:t>While connection </a:t>
            </a:r>
          </a:p>
          <a:p>
            <a:pPr algn="l"/>
            <a:r>
              <a:rPr lang="en-US" sz="2000" b="0" dirty="0">
                <a:solidFill>
                  <a:schemeClr val="accent2"/>
                </a:solidFill>
              </a:rPr>
              <a:t>is ALIVE exchange</a:t>
            </a:r>
          </a:p>
          <a:p>
            <a:pPr algn="l"/>
            <a:r>
              <a:rPr lang="en-US" sz="2000" b="0" dirty="0">
                <a:solidFill>
                  <a:schemeClr val="accent2"/>
                </a:solidFill>
              </a:rPr>
              <a:t>route UPDATE messages</a:t>
            </a:r>
          </a:p>
        </p:txBody>
      </p:sp>
      <p:sp>
        <p:nvSpPr>
          <p:cNvPr id="34836" name="Rectangle 20"/>
          <p:cNvSpPr>
            <a:spLocks noChangeArrowheads="1"/>
          </p:cNvSpPr>
          <p:nvPr/>
        </p:nvSpPr>
        <p:spPr bwMode="auto">
          <a:xfrm>
            <a:off x="6372225" y="3062288"/>
            <a:ext cx="2079045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sz="2400"/>
              <a:t>BGP session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BGP Operation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C8815A-B8E5-8A4F-B8B8-69B5FF478331}" type="slidenum">
              <a:rPr lang="en-US" smtClean="0"/>
              <a:pPr/>
              <a:t>15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  <a:latin typeface="+mj-lt"/>
              </a:rPr>
              <a:t>CS 118</a:t>
            </a:r>
            <a:r>
              <a:rPr lang="en-US" b="0" dirty="0">
                <a:latin typeface="+mj-lt"/>
              </a:rPr>
              <a:t>: 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133935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339" name="Rectangle 3"/>
          <p:cNvSpPr>
            <a:spLocks noGrp="1" noChangeArrowheads="1"/>
          </p:cNvSpPr>
          <p:nvPr>
            <p:ph idx="1"/>
          </p:nvPr>
        </p:nvSpPr>
        <p:spPr>
          <a:xfrm>
            <a:off x="608012" y="1600200"/>
            <a:ext cx="8053387" cy="44196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ea typeface="ＭＳ Ｐゴシック" pitchFamily="-105" charset="-128"/>
                <a:cs typeface="ＭＳ Ｐゴシック" pitchFamily="-105" charset="-128"/>
              </a:rPr>
              <a:t>A node learns multiple paths to destination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Stores all of the routes in a routing table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Applies policy to select a single active route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… and may advertise the route to its neighbors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1400" dirty="0">
              <a:ea typeface="ＭＳ Ｐゴシック" pitchFamily="-105" charset="-128"/>
              <a:cs typeface="ＭＳ Ｐゴシック" pitchFamily="-105" charset="-128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ea typeface="ＭＳ Ｐゴシック" pitchFamily="-105" charset="-128"/>
                <a:cs typeface="ＭＳ Ｐゴシック" pitchFamily="-105" charset="-128"/>
              </a:rPr>
              <a:t>Incremental updates </a:t>
            </a:r>
            <a:r>
              <a:rPr lang="en-US" sz="2800" dirty="0">
                <a:solidFill>
                  <a:srgbClr val="FF0000"/>
                </a:solidFill>
                <a:ea typeface="ＭＳ Ｐゴシック" pitchFamily="-105" charset="-128"/>
                <a:cs typeface="ＭＳ Ｐゴシック" pitchFamily="-105" charset="-128"/>
              </a:rPr>
              <a:t>unlike</a:t>
            </a:r>
            <a:r>
              <a:rPr lang="en-US" sz="2800" dirty="0">
                <a:ea typeface="ＭＳ Ｐゴシック" pitchFamily="-105" charset="-128"/>
                <a:cs typeface="ＭＳ Ｐゴシック" pitchFamily="-105" charset="-128"/>
              </a:rPr>
              <a:t> distance vector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Announcement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>
                <a:ea typeface="ＭＳ Ｐゴシック" pitchFamily="-105" charset="-128"/>
              </a:rPr>
              <a:t>Upon selecting a new active route, add own node id to path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>
                <a:ea typeface="ＭＳ Ｐゴシック" pitchFamily="-105" charset="-128"/>
              </a:rPr>
              <a:t>… and (optionally) advertise to each neighbor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Withdrawal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>
                <a:ea typeface="ＭＳ Ｐゴシック" pitchFamily="-105" charset="-128"/>
              </a:rPr>
              <a:t>If the active route is no longer available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>
                <a:ea typeface="ＭＳ Ｐゴシック" pitchFamily="-105" charset="-128"/>
              </a:rPr>
              <a:t>… send a withdrawal message to the neighbors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16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  <a:latin typeface="+mj-lt"/>
              </a:rPr>
              <a:t>CS 118</a:t>
            </a:r>
            <a:r>
              <a:rPr lang="en-US" b="0" dirty="0">
                <a:latin typeface="+mj-lt"/>
              </a:rPr>
              <a:t>: 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523593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71613"/>
            <a:ext cx="8458200" cy="2401887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Destination prefix (e.g., 128.112.0.0/16)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Route attributes, including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AS path (e.g., </a:t>
            </a:r>
            <a:r>
              <a:rPr lang="ja-JP" altLang="en-US" dirty="0">
                <a:ea typeface="ＭＳ Ｐゴシック" charset="0"/>
              </a:rPr>
              <a:t>“</a:t>
            </a:r>
            <a:r>
              <a:rPr lang="en-US" dirty="0">
                <a:ea typeface="ＭＳ Ｐゴシック" charset="0"/>
              </a:rPr>
              <a:t>7018 88</a:t>
            </a:r>
            <a:r>
              <a:rPr lang="ja-JP" altLang="en-US" dirty="0">
                <a:ea typeface="ＭＳ Ｐゴシック" charset="0"/>
              </a:rPr>
              <a:t>”</a:t>
            </a:r>
            <a:r>
              <a:rPr lang="en-US" dirty="0">
                <a:ea typeface="ＭＳ Ｐゴシック" charset="0"/>
              </a:rPr>
              <a:t>)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Next-hop IP address (e.g., 12.127.0.121)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75064CDC-010A-384E-B1C1-BD1A07D8A100}" type="slidenum">
              <a:rPr lang="en-US" sz="1200" b="0">
                <a:solidFill>
                  <a:srgbClr val="898989"/>
                </a:solidFill>
                <a:latin typeface="+mn-lt"/>
              </a:rPr>
              <a:pPr eaLnBrk="1" hangingPunct="1"/>
              <a:t>17</a:t>
            </a:fld>
            <a:endParaRPr lang="en-US" sz="1200" b="0">
              <a:solidFill>
                <a:srgbClr val="898989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8275" y="4267200"/>
            <a:ext cx="2298700" cy="1435101"/>
            <a:chOff x="168275" y="4267200"/>
            <a:chExt cx="2298700" cy="1435101"/>
          </a:xfrm>
        </p:grpSpPr>
        <p:sp>
          <p:nvSpPr>
            <p:cNvPr id="62558" name="Oval 6"/>
            <p:cNvSpPr>
              <a:spLocks noChangeArrowheads="1"/>
            </p:cNvSpPr>
            <p:nvPr/>
          </p:nvSpPr>
          <p:spPr bwMode="auto">
            <a:xfrm>
              <a:off x="365125" y="4395788"/>
              <a:ext cx="1970088" cy="109378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9" name="Oval 7"/>
            <p:cNvSpPr>
              <a:spLocks noChangeArrowheads="1"/>
            </p:cNvSpPr>
            <p:nvPr/>
          </p:nvSpPr>
          <p:spPr bwMode="auto">
            <a:xfrm>
              <a:off x="431800" y="4395788"/>
              <a:ext cx="449263" cy="1571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0" name="Oval 8"/>
            <p:cNvSpPr>
              <a:spLocks noChangeArrowheads="1"/>
            </p:cNvSpPr>
            <p:nvPr/>
          </p:nvSpPr>
          <p:spPr bwMode="auto">
            <a:xfrm>
              <a:off x="1620838" y="4351338"/>
              <a:ext cx="647700" cy="2857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1" name="Oval 9"/>
            <p:cNvSpPr>
              <a:spLocks noChangeArrowheads="1"/>
            </p:cNvSpPr>
            <p:nvPr/>
          </p:nvSpPr>
          <p:spPr bwMode="auto">
            <a:xfrm>
              <a:off x="1025525" y="4267200"/>
              <a:ext cx="781050" cy="5826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2" name="Oval 10"/>
            <p:cNvSpPr>
              <a:spLocks noChangeArrowheads="1"/>
            </p:cNvSpPr>
            <p:nvPr/>
          </p:nvSpPr>
          <p:spPr bwMode="auto">
            <a:xfrm>
              <a:off x="168275" y="4521200"/>
              <a:ext cx="1439863" cy="3286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3" name="Oval 11"/>
            <p:cNvSpPr>
              <a:spLocks noChangeArrowheads="1"/>
            </p:cNvSpPr>
            <p:nvPr/>
          </p:nvSpPr>
          <p:spPr bwMode="auto">
            <a:xfrm>
              <a:off x="893763" y="5033963"/>
              <a:ext cx="781050" cy="6683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4" name="Oval 12"/>
            <p:cNvSpPr>
              <a:spLocks noChangeArrowheads="1"/>
            </p:cNvSpPr>
            <p:nvPr/>
          </p:nvSpPr>
          <p:spPr bwMode="auto">
            <a:xfrm>
              <a:off x="1885950" y="4565650"/>
              <a:ext cx="581025" cy="36988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5" name="Oval 13"/>
            <p:cNvSpPr>
              <a:spLocks noChangeArrowheads="1"/>
            </p:cNvSpPr>
            <p:nvPr/>
          </p:nvSpPr>
          <p:spPr bwMode="auto">
            <a:xfrm>
              <a:off x="300038" y="4737100"/>
              <a:ext cx="382588" cy="6667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6" name="Oval 14"/>
            <p:cNvSpPr>
              <a:spLocks noChangeArrowheads="1"/>
            </p:cNvSpPr>
            <p:nvPr/>
          </p:nvSpPr>
          <p:spPr bwMode="auto">
            <a:xfrm>
              <a:off x="1951038" y="5075238"/>
              <a:ext cx="384175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7" name="Oval 15"/>
            <p:cNvSpPr>
              <a:spLocks noChangeArrowheads="1"/>
            </p:cNvSpPr>
            <p:nvPr/>
          </p:nvSpPr>
          <p:spPr bwMode="auto">
            <a:xfrm>
              <a:off x="630238" y="5245100"/>
              <a:ext cx="382588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8" name="Oval 16"/>
            <p:cNvSpPr>
              <a:spLocks noChangeArrowheads="1"/>
            </p:cNvSpPr>
            <p:nvPr/>
          </p:nvSpPr>
          <p:spPr bwMode="auto">
            <a:xfrm>
              <a:off x="1555750" y="5245100"/>
              <a:ext cx="581025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7475" y="4267200"/>
            <a:ext cx="2298700" cy="1435101"/>
            <a:chOff x="117475" y="4267200"/>
            <a:chExt cx="2298700" cy="1435101"/>
          </a:xfrm>
        </p:grpSpPr>
        <p:sp>
          <p:nvSpPr>
            <p:cNvPr id="62547" name="Oval 18"/>
            <p:cNvSpPr>
              <a:spLocks noChangeArrowheads="1"/>
            </p:cNvSpPr>
            <p:nvPr/>
          </p:nvSpPr>
          <p:spPr bwMode="auto">
            <a:xfrm>
              <a:off x="315913" y="4395788"/>
              <a:ext cx="1968500" cy="10937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8" name="Oval 19"/>
            <p:cNvSpPr>
              <a:spLocks noChangeArrowheads="1"/>
            </p:cNvSpPr>
            <p:nvPr/>
          </p:nvSpPr>
          <p:spPr bwMode="auto">
            <a:xfrm>
              <a:off x="381000" y="4395788"/>
              <a:ext cx="449263" cy="15716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9" name="Oval 20"/>
            <p:cNvSpPr>
              <a:spLocks noChangeArrowheads="1"/>
            </p:cNvSpPr>
            <p:nvPr/>
          </p:nvSpPr>
          <p:spPr bwMode="auto">
            <a:xfrm>
              <a:off x="1571625" y="4351338"/>
              <a:ext cx="647700" cy="2857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0" name="Oval 21"/>
            <p:cNvSpPr>
              <a:spLocks noChangeArrowheads="1"/>
            </p:cNvSpPr>
            <p:nvPr/>
          </p:nvSpPr>
          <p:spPr bwMode="auto">
            <a:xfrm>
              <a:off x="976313" y="4267200"/>
              <a:ext cx="779463" cy="5826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1" name="Oval 22"/>
            <p:cNvSpPr>
              <a:spLocks noChangeArrowheads="1"/>
            </p:cNvSpPr>
            <p:nvPr/>
          </p:nvSpPr>
          <p:spPr bwMode="auto">
            <a:xfrm>
              <a:off x="117475" y="4521200"/>
              <a:ext cx="1441450" cy="3286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2" name="Oval 23"/>
            <p:cNvSpPr>
              <a:spLocks noChangeArrowheads="1"/>
            </p:cNvSpPr>
            <p:nvPr/>
          </p:nvSpPr>
          <p:spPr bwMode="auto">
            <a:xfrm>
              <a:off x="842963" y="5033963"/>
              <a:ext cx="781050" cy="6683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3" name="Oval 24"/>
            <p:cNvSpPr>
              <a:spLocks noChangeArrowheads="1"/>
            </p:cNvSpPr>
            <p:nvPr/>
          </p:nvSpPr>
          <p:spPr bwMode="auto">
            <a:xfrm>
              <a:off x="1835150" y="4565650"/>
              <a:ext cx="581025" cy="3698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4" name="Oval 25"/>
            <p:cNvSpPr>
              <a:spLocks noChangeArrowheads="1"/>
            </p:cNvSpPr>
            <p:nvPr/>
          </p:nvSpPr>
          <p:spPr bwMode="auto">
            <a:xfrm>
              <a:off x="249238" y="4737100"/>
              <a:ext cx="384175" cy="6667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5" name="Oval 26"/>
            <p:cNvSpPr>
              <a:spLocks noChangeArrowheads="1"/>
            </p:cNvSpPr>
            <p:nvPr/>
          </p:nvSpPr>
          <p:spPr bwMode="auto">
            <a:xfrm>
              <a:off x="1901825" y="5075238"/>
              <a:ext cx="382588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6" name="Oval 27"/>
            <p:cNvSpPr>
              <a:spLocks noChangeArrowheads="1"/>
            </p:cNvSpPr>
            <p:nvPr/>
          </p:nvSpPr>
          <p:spPr bwMode="auto">
            <a:xfrm>
              <a:off x="579438" y="5245100"/>
              <a:ext cx="384175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7" name="Oval 28"/>
            <p:cNvSpPr>
              <a:spLocks noChangeArrowheads="1"/>
            </p:cNvSpPr>
            <p:nvPr/>
          </p:nvSpPr>
          <p:spPr bwMode="auto">
            <a:xfrm>
              <a:off x="1504950" y="5245100"/>
              <a:ext cx="582613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0" name="Rectangle 29"/>
          <p:cNvSpPr>
            <a:spLocks noChangeArrowheads="1"/>
          </p:cNvSpPr>
          <p:nvPr/>
        </p:nvSpPr>
        <p:spPr bwMode="auto">
          <a:xfrm>
            <a:off x="693738" y="4445000"/>
            <a:ext cx="1173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>
                <a:latin typeface="+mn-lt"/>
              </a:rPr>
              <a:t>AS 88</a:t>
            </a:r>
          </a:p>
        </p:txBody>
      </p:sp>
      <p:sp>
        <p:nvSpPr>
          <p:cNvPr id="62471" name="Rectangle 30"/>
          <p:cNvSpPr>
            <a:spLocks noChangeArrowheads="1"/>
          </p:cNvSpPr>
          <p:nvPr/>
        </p:nvSpPr>
        <p:spPr bwMode="auto">
          <a:xfrm>
            <a:off x="731838" y="5021263"/>
            <a:ext cx="944419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400" b="0">
                <a:latin typeface="+mn-lt"/>
              </a:rPr>
              <a:t>Princeton</a:t>
            </a:r>
          </a:p>
        </p:txBody>
      </p:sp>
      <p:sp>
        <p:nvSpPr>
          <p:cNvPr id="62472" name="Rectangle 31"/>
          <p:cNvSpPr>
            <a:spLocks noChangeArrowheads="1"/>
          </p:cNvSpPr>
          <p:nvPr/>
        </p:nvSpPr>
        <p:spPr bwMode="auto">
          <a:xfrm>
            <a:off x="2473325" y="5937250"/>
            <a:ext cx="2212975" cy="8255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>
                <a:solidFill>
                  <a:schemeClr val="bg1"/>
                </a:solidFill>
                <a:latin typeface="+mn-lt"/>
              </a:rPr>
              <a:t>128.112.0.0/16</a:t>
            </a:r>
          </a:p>
          <a:p>
            <a:pPr algn="l" eaLnBrk="0" hangingPunct="0"/>
            <a:r>
              <a:rPr lang="en-US" sz="1600" b="0">
                <a:solidFill>
                  <a:schemeClr val="bg1"/>
                </a:solidFill>
                <a:latin typeface="+mn-lt"/>
              </a:rPr>
              <a:t>AS path = 88</a:t>
            </a:r>
          </a:p>
          <a:p>
            <a:pPr algn="l" eaLnBrk="0" hangingPunct="0"/>
            <a:r>
              <a:rPr lang="en-US" sz="1600" b="0">
                <a:solidFill>
                  <a:schemeClr val="bg1"/>
                </a:solidFill>
                <a:latin typeface="+mn-lt"/>
              </a:rPr>
              <a:t>Next  Hop = 192.0.2.1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73438" y="3200400"/>
            <a:ext cx="2522538" cy="2349500"/>
            <a:chOff x="3373438" y="3200400"/>
            <a:chExt cx="2522538" cy="2349500"/>
          </a:xfrm>
        </p:grpSpPr>
        <p:sp>
          <p:nvSpPr>
            <p:cNvPr id="62534" name="Oval 34"/>
            <p:cNvSpPr>
              <a:spLocks noChangeArrowheads="1"/>
            </p:cNvSpPr>
            <p:nvPr/>
          </p:nvSpPr>
          <p:spPr bwMode="auto">
            <a:xfrm>
              <a:off x="3589338" y="3408363"/>
              <a:ext cx="2162175" cy="17938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5" name="Oval 35"/>
            <p:cNvSpPr>
              <a:spLocks noChangeArrowheads="1"/>
            </p:cNvSpPr>
            <p:nvPr/>
          </p:nvSpPr>
          <p:spPr bwMode="auto">
            <a:xfrm>
              <a:off x="3662363" y="3408363"/>
              <a:ext cx="495300" cy="2651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6" name="Oval 36"/>
            <p:cNvSpPr>
              <a:spLocks noChangeArrowheads="1"/>
            </p:cNvSpPr>
            <p:nvPr/>
          </p:nvSpPr>
          <p:spPr bwMode="auto">
            <a:xfrm>
              <a:off x="4967288" y="3340100"/>
              <a:ext cx="711200" cy="4730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7" name="Oval 37"/>
            <p:cNvSpPr>
              <a:spLocks noChangeArrowheads="1"/>
            </p:cNvSpPr>
            <p:nvPr/>
          </p:nvSpPr>
          <p:spPr bwMode="auto">
            <a:xfrm>
              <a:off x="4314826" y="3200400"/>
              <a:ext cx="857250" cy="9604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8" name="Oval 38"/>
            <p:cNvSpPr>
              <a:spLocks noChangeArrowheads="1"/>
            </p:cNvSpPr>
            <p:nvPr/>
          </p:nvSpPr>
          <p:spPr bwMode="auto">
            <a:xfrm>
              <a:off x="3373438" y="3617913"/>
              <a:ext cx="1581150" cy="5429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9" name="Oval 39"/>
            <p:cNvSpPr>
              <a:spLocks noChangeArrowheads="1"/>
            </p:cNvSpPr>
            <p:nvPr/>
          </p:nvSpPr>
          <p:spPr bwMode="auto">
            <a:xfrm>
              <a:off x="4170363" y="4451350"/>
              <a:ext cx="855663" cy="10985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0" name="Oval 40"/>
            <p:cNvSpPr>
              <a:spLocks noChangeArrowheads="1"/>
            </p:cNvSpPr>
            <p:nvPr/>
          </p:nvSpPr>
          <p:spPr bwMode="auto">
            <a:xfrm>
              <a:off x="5256213" y="3686175"/>
              <a:ext cx="639763" cy="6127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1" name="Oval 41"/>
            <p:cNvSpPr>
              <a:spLocks noChangeArrowheads="1"/>
            </p:cNvSpPr>
            <p:nvPr/>
          </p:nvSpPr>
          <p:spPr bwMode="auto">
            <a:xfrm>
              <a:off x="3517901" y="3963988"/>
              <a:ext cx="422275" cy="11001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2" name="Oval 42"/>
            <p:cNvSpPr>
              <a:spLocks noChangeArrowheads="1"/>
            </p:cNvSpPr>
            <p:nvPr/>
          </p:nvSpPr>
          <p:spPr bwMode="auto">
            <a:xfrm>
              <a:off x="5329238" y="4521200"/>
              <a:ext cx="422275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3" name="Oval 43"/>
            <p:cNvSpPr>
              <a:spLocks noChangeArrowheads="1"/>
            </p:cNvSpPr>
            <p:nvPr/>
          </p:nvSpPr>
          <p:spPr bwMode="auto">
            <a:xfrm>
              <a:off x="3879851" y="4799013"/>
              <a:ext cx="422275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4" name="Oval 44"/>
            <p:cNvSpPr>
              <a:spLocks noChangeArrowheads="1"/>
            </p:cNvSpPr>
            <p:nvPr/>
          </p:nvSpPr>
          <p:spPr bwMode="auto">
            <a:xfrm>
              <a:off x="4894263" y="4799013"/>
              <a:ext cx="639763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17875" y="3200400"/>
            <a:ext cx="2522538" cy="2349500"/>
            <a:chOff x="3317875" y="3200400"/>
            <a:chExt cx="2522538" cy="2349500"/>
          </a:xfrm>
        </p:grpSpPr>
        <p:sp>
          <p:nvSpPr>
            <p:cNvPr id="62523" name="Oval 46"/>
            <p:cNvSpPr>
              <a:spLocks noChangeArrowheads="1"/>
            </p:cNvSpPr>
            <p:nvPr/>
          </p:nvSpPr>
          <p:spPr bwMode="auto">
            <a:xfrm>
              <a:off x="3535363" y="3408363"/>
              <a:ext cx="2160588" cy="17938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4" name="Oval 47"/>
            <p:cNvSpPr>
              <a:spLocks noChangeArrowheads="1"/>
            </p:cNvSpPr>
            <p:nvPr/>
          </p:nvSpPr>
          <p:spPr bwMode="auto">
            <a:xfrm>
              <a:off x="3606800" y="3408363"/>
              <a:ext cx="495300" cy="265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5" name="Oval 48"/>
            <p:cNvSpPr>
              <a:spLocks noChangeArrowheads="1"/>
            </p:cNvSpPr>
            <p:nvPr/>
          </p:nvSpPr>
          <p:spPr bwMode="auto">
            <a:xfrm>
              <a:off x="4911725" y="3340100"/>
              <a:ext cx="712788" cy="4730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6" name="Oval 49"/>
            <p:cNvSpPr>
              <a:spLocks noChangeArrowheads="1"/>
            </p:cNvSpPr>
            <p:nvPr/>
          </p:nvSpPr>
          <p:spPr bwMode="auto">
            <a:xfrm>
              <a:off x="4259263" y="3200400"/>
              <a:ext cx="857250" cy="9604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7" name="Oval 50"/>
            <p:cNvSpPr>
              <a:spLocks noChangeArrowheads="1"/>
            </p:cNvSpPr>
            <p:nvPr/>
          </p:nvSpPr>
          <p:spPr bwMode="auto">
            <a:xfrm>
              <a:off x="3317875" y="3617913"/>
              <a:ext cx="1581150" cy="5429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8" name="Oval 51"/>
            <p:cNvSpPr>
              <a:spLocks noChangeArrowheads="1"/>
            </p:cNvSpPr>
            <p:nvPr/>
          </p:nvSpPr>
          <p:spPr bwMode="auto">
            <a:xfrm>
              <a:off x="4114800" y="4451350"/>
              <a:ext cx="857250" cy="10985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9" name="Oval 52"/>
            <p:cNvSpPr>
              <a:spLocks noChangeArrowheads="1"/>
            </p:cNvSpPr>
            <p:nvPr/>
          </p:nvSpPr>
          <p:spPr bwMode="auto">
            <a:xfrm>
              <a:off x="5200650" y="3686175"/>
              <a:ext cx="639763" cy="6127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0" name="Oval 53"/>
            <p:cNvSpPr>
              <a:spLocks noChangeArrowheads="1"/>
            </p:cNvSpPr>
            <p:nvPr/>
          </p:nvSpPr>
          <p:spPr bwMode="auto">
            <a:xfrm>
              <a:off x="3462338" y="3963988"/>
              <a:ext cx="422275" cy="11001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1" name="Oval 54"/>
            <p:cNvSpPr>
              <a:spLocks noChangeArrowheads="1"/>
            </p:cNvSpPr>
            <p:nvPr/>
          </p:nvSpPr>
          <p:spPr bwMode="auto">
            <a:xfrm>
              <a:off x="5273675" y="4521200"/>
              <a:ext cx="422275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2" name="Oval 55"/>
            <p:cNvSpPr>
              <a:spLocks noChangeArrowheads="1"/>
            </p:cNvSpPr>
            <p:nvPr/>
          </p:nvSpPr>
          <p:spPr bwMode="auto">
            <a:xfrm>
              <a:off x="3825875" y="4799013"/>
              <a:ext cx="420688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3" name="Oval 56"/>
            <p:cNvSpPr>
              <a:spLocks noChangeArrowheads="1"/>
            </p:cNvSpPr>
            <p:nvPr/>
          </p:nvSpPr>
          <p:spPr bwMode="auto">
            <a:xfrm>
              <a:off x="4840288" y="4799013"/>
              <a:ext cx="638175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4" name="Rectangle 57"/>
          <p:cNvSpPr>
            <a:spLocks noChangeArrowheads="1"/>
          </p:cNvSpPr>
          <p:nvPr/>
        </p:nvSpPr>
        <p:spPr bwMode="auto">
          <a:xfrm>
            <a:off x="3844925" y="3498850"/>
            <a:ext cx="1570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>
                <a:latin typeface="+mn-lt"/>
              </a:rPr>
              <a:t>AS 7018</a:t>
            </a:r>
          </a:p>
        </p:txBody>
      </p:sp>
      <p:sp>
        <p:nvSpPr>
          <p:cNvPr id="62475" name="Rectangle 58"/>
          <p:cNvSpPr>
            <a:spLocks noChangeArrowheads="1"/>
          </p:cNvSpPr>
          <p:nvPr/>
        </p:nvSpPr>
        <p:spPr bwMode="auto">
          <a:xfrm>
            <a:off x="4225925" y="4032250"/>
            <a:ext cx="788677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800" b="0">
                <a:latin typeface="+mn-lt"/>
              </a:rPr>
              <a:t>AT&amp;T </a:t>
            </a:r>
          </a:p>
        </p:txBody>
      </p:sp>
      <p:sp>
        <p:nvSpPr>
          <p:cNvPr id="62476" name="Line 59"/>
          <p:cNvSpPr>
            <a:spLocks noChangeShapeType="1"/>
          </p:cNvSpPr>
          <p:nvPr/>
        </p:nvSpPr>
        <p:spPr bwMode="auto">
          <a:xfrm>
            <a:off x="5673725" y="4641850"/>
            <a:ext cx="914400" cy="381000"/>
          </a:xfrm>
          <a:prstGeom prst="line">
            <a:avLst/>
          </a:prstGeom>
          <a:noFill/>
          <a:ln w="57150" cmpd="thinThick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77" name="Line 60"/>
          <p:cNvSpPr>
            <a:spLocks noChangeShapeType="1"/>
          </p:cNvSpPr>
          <p:nvPr/>
        </p:nvSpPr>
        <p:spPr bwMode="auto">
          <a:xfrm flipV="1">
            <a:off x="2320925" y="4641850"/>
            <a:ext cx="1066800" cy="152400"/>
          </a:xfrm>
          <a:prstGeom prst="line">
            <a:avLst/>
          </a:prstGeom>
          <a:noFill/>
          <a:ln w="57150" cmpd="thinThick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572251" y="4419600"/>
            <a:ext cx="2522538" cy="1282700"/>
            <a:chOff x="6572251" y="4419600"/>
            <a:chExt cx="2522538" cy="1282700"/>
          </a:xfrm>
        </p:grpSpPr>
        <p:sp>
          <p:nvSpPr>
            <p:cNvPr id="62510" name="Oval 63"/>
            <p:cNvSpPr>
              <a:spLocks noChangeArrowheads="1"/>
            </p:cNvSpPr>
            <p:nvPr/>
          </p:nvSpPr>
          <p:spPr bwMode="auto">
            <a:xfrm>
              <a:off x="6788151" y="4533900"/>
              <a:ext cx="2162175" cy="977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1" name="Oval 64"/>
            <p:cNvSpPr>
              <a:spLocks noChangeArrowheads="1"/>
            </p:cNvSpPr>
            <p:nvPr/>
          </p:nvSpPr>
          <p:spPr bwMode="auto">
            <a:xfrm>
              <a:off x="6861176" y="4533900"/>
              <a:ext cx="4953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2" name="Oval 65"/>
            <p:cNvSpPr>
              <a:spLocks noChangeArrowheads="1"/>
            </p:cNvSpPr>
            <p:nvPr/>
          </p:nvSpPr>
          <p:spPr bwMode="auto">
            <a:xfrm>
              <a:off x="8166101" y="4495800"/>
              <a:ext cx="711200" cy="254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3" name="Oval 66"/>
            <p:cNvSpPr>
              <a:spLocks noChangeArrowheads="1"/>
            </p:cNvSpPr>
            <p:nvPr/>
          </p:nvSpPr>
          <p:spPr bwMode="auto">
            <a:xfrm>
              <a:off x="7513639" y="4419600"/>
              <a:ext cx="857250" cy="520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4" name="Oval 67"/>
            <p:cNvSpPr>
              <a:spLocks noChangeArrowheads="1"/>
            </p:cNvSpPr>
            <p:nvPr/>
          </p:nvSpPr>
          <p:spPr bwMode="auto">
            <a:xfrm>
              <a:off x="6572251" y="4648200"/>
              <a:ext cx="1581150" cy="2921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5" name="Oval 68"/>
            <p:cNvSpPr>
              <a:spLocks noChangeArrowheads="1"/>
            </p:cNvSpPr>
            <p:nvPr/>
          </p:nvSpPr>
          <p:spPr bwMode="auto">
            <a:xfrm>
              <a:off x="7369176" y="5105400"/>
              <a:ext cx="855663" cy="596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6" name="Oval 69"/>
            <p:cNvSpPr>
              <a:spLocks noChangeArrowheads="1"/>
            </p:cNvSpPr>
            <p:nvPr/>
          </p:nvSpPr>
          <p:spPr bwMode="auto">
            <a:xfrm>
              <a:off x="8455026" y="4686300"/>
              <a:ext cx="639763" cy="330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7" name="Oval 70"/>
            <p:cNvSpPr>
              <a:spLocks noChangeArrowheads="1"/>
            </p:cNvSpPr>
            <p:nvPr/>
          </p:nvSpPr>
          <p:spPr bwMode="auto">
            <a:xfrm>
              <a:off x="6716714" y="4838700"/>
              <a:ext cx="422275" cy="596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8" name="Oval 71"/>
            <p:cNvSpPr>
              <a:spLocks noChangeArrowheads="1"/>
            </p:cNvSpPr>
            <p:nvPr/>
          </p:nvSpPr>
          <p:spPr bwMode="auto">
            <a:xfrm>
              <a:off x="8528051" y="5143500"/>
              <a:ext cx="422275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9" name="Oval 72"/>
            <p:cNvSpPr>
              <a:spLocks noChangeArrowheads="1"/>
            </p:cNvSpPr>
            <p:nvPr/>
          </p:nvSpPr>
          <p:spPr bwMode="auto">
            <a:xfrm>
              <a:off x="7078664" y="5295900"/>
              <a:ext cx="422275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0" name="Oval 73"/>
            <p:cNvSpPr>
              <a:spLocks noChangeArrowheads="1"/>
            </p:cNvSpPr>
            <p:nvPr/>
          </p:nvSpPr>
          <p:spPr bwMode="auto">
            <a:xfrm>
              <a:off x="8093076" y="5295900"/>
              <a:ext cx="639763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16688" y="4419600"/>
            <a:ext cx="2522538" cy="1282700"/>
            <a:chOff x="6516688" y="4419600"/>
            <a:chExt cx="2522538" cy="1282700"/>
          </a:xfrm>
        </p:grpSpPr>
        <p:sp>
          <p:nvSpPr>
            <p:cNvPr id="62499" name="Oval 75"/>
            <p:cNvSpPr>
              <a:spLocks noChangeArrowheads="1"/>
            </p:cNvSpPr>
            <p:nvPr/>
          </p:nvSpPr>
          <p:spPr bwMode="auto">
            <a:xfrm>
              <a:off x="6734176" y="4533900"/>
              <a:ext cx="2160588" cy="977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0" name="Oval 76"/>
            <p:cNvSpPr>
              <a:spLocks noChangeArrowheads="1"/>
            </p:cNvSpPr>
            <p:nvPr/>
          </p:nvSpPr>
          <p:spPr bwMode="auto">
            <a:xfrm>
              <a:off x="6805613" y="4533900"/>
              <a:ext cx="495300" cy="1397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1" name="Oval 77"/>
            <p:cNvSpPr>
              <a:spLocks noChangeArrowheads="1"/>
            </p:cNvSpPr>
            <p:nvPr/>
          </p:nvSpPr>
          <p:spPr bwMode="auto">
            <a:xfrm>
              <a:off x="8110538" y="4495800"/>
              <a:ext cx="712788" cy="2540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2" name="Oval 78"/>
            <p:cNvSpPr>
              <a:spLocks noChangeArrowheads="1"/>
            </p:cNvSpPr>
            <p:nvPr/>
          </p:nvSpPr>
          <p:spPr bwMode="auto">
            <a:xfrm>
              <a:off x="7458076" y="4419600"/>
              <a:ext cx="857250" cy="5207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3" name="Oval 79"/>
            <p:cNvSpPr>
              <a:spLocks noChangeArrowheads="1"/>
            </p:cNvSpPr>
            <p:nvPr/>
          </p:nvSpPr>
          <p:spPr bwMode="auto">
            <a:xfrm>
              <a:off x="6516688" y="4648200"/>
              <a:ext cx="1581150" cy="2921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4" name="Oval 80"/>
            <p:cNvSpPr>
              <a:spLocks noChangeArrowheads="1"/>
            </p:cNvSpPr>
            <p:nvPr/>
          </p:nvSpPr>
          <p:spPr bwMode="auto">
            <a:xfrm>
              <a:off x="7313613" y="5105400"/>
              <a:ext cx="857250" cy="596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5" name="Oval 81"/>
            <p:cNvSpPr>
              <a:spLocks noChangeArrowheads="1"/>
            </p:cNvSpPr>
            <p:nvPr/>
          </p:nvSpPr>
          <p:spPr bwMode="auto">
            <a:xfrm>
              <a:off x="8399463" y="4686300"/>
              <a:ext cx="639763" cy="3302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6" name="Oval 82"/>
            <p:cNvSpPr>
              <a:spLocks noChangeArrowheads="1"/>
            </p:cNvSpPr>
            <p:nvPr/>
          </p:nvSpPr>
          <p:spPr bwMode="auto">
            <a:xfrm>
              <a:off x="6661151" y="4838700"/>
              <a:ext cx="422275" cy="596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7" name="Oval 83"/>
            <p:cNvSpPr>
              <a:spLocks noChangeArrowheads="1"/>
            </p:cNvSpPr>
            <p:nvPr/>
          </p:nvSpPr>
          <p:spPr bwMode="auto">
            <a:xfrm>
              <a:off x="8472488" y="5143500"/>
              <a:ext cx="422275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8" name="Oval 84"/>
            <p:cNvSpPr>
              <a:spLocks noChangeArrowheads="1"/>
            </p:cNvSpPr>
            <p:nvPr/>
          </p:nvSpPr>
          <p:spPr bwMode="auto">
            <a:xfrm>
              <a:off x="7024688" y="5295900"/>
              <a:ext cx="420688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9" name="Oval 85"/>
            <p:cNvSpPr>
              <a:spLocks noChangeArrowheads="1"/>
            </p:cNvSpPr>
            <p:nvPr/>
          </p:nvSpPr>
          <p:spPr bwMode="auto">
            <a:xfrm>
              <a:off x="8039101" y="5295900"/>
              <a:ext cx="638175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9" name="Rectangle 86"/>
          <p:cNvSpPr>
            <a:spLocks noChangeArrowheads="1"/>
          </p:cNvSpPr>
          <p:nvPr/>
        </p:nvSpPr>
        <p:spPr bwMode="auto">
          <a:xfrm>
            <a:off x="7259638" y="4459288"/>
            <a:ext cx="1173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>
                <a:latin typeface="+mn-lt"/>
              </a:rPr>
              <a:t>AS 11</a:t>
            </a:r>
          </a:p>
        </p:txBody>
      </p:sp>
      <p:sp>
        <p:nvSpPr>
          <p:cNvPr id="62480" name="Rectangle 87"/>
          <p:cNvSpPr>
            <a:spLocks noChangeArrowheads="1"/>
          </p:cNvSpPr>
          <p:nvPr/>
        </p:nvSpPr>
        <p:spPr bwMode="auto">
          <a:xfrm>
            <a:off x="7451725" y="4957763"/>
            <a:ext cx="82449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400" b="0" dirty="0">
                <a:latin typeface="+mn-lt"/>
              </a:rPr>
              <a:t>Harvard </a:t>
            </a:r>
          </a:p>
        </p:txBody>
      </p:sp>
      <p:pic>
        <p:nvPicPr>
          <p:cNvPr id="62481" name="Picture 8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46815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2" name="Picture 8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49863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3" name="Picture 9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3" y="44529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4" name="Picture 9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44529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5" name="Line 92"/>
          <p:cNvSpPr>
            <a:spLocks noChangeShapeType="1"/>
          </p:cNvSpPr>
          <p:nvPr/>
        </p:nvSpPr>
        <p:spPr bwMode="auto">
          <a:xfrm>
            <a:off x="3921125" y="4641850"/>
            <a:ext cx="1295400" cy="0"/>
          </a:xfrm>
          <a:prstGeom prst="line">
            <a:avLst/>
          </a:prstGeom>
          <a:noFill/>
          <a:ln w="76200" cmpd="tri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86" name="Line 93"/>
          <p:cNvSpPr>
            <a:spLocks noChangeShapeType="1"/>
          </p:cNvSpPr>
          <p:nvPr/>
        </p:nvSpPr>
        <p:spPr bwMode="auto">
          <a:xfrm>
            <a:off x="2397125" y="3879850"/>
            <a:ext cx="76200" cy="7620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87" name="Rectangle 94"/>
          <p:cNvSpPr>
            <a:spLocks noChangeArrowheads="1"/>
          </p:cNvSpPr>
          <p:nvPr/>
        </p:nvSpPr>
        <p:spPr bwMode="auto">
          <a:xfrm>
            <a:off x="1652588" y="3460750"/>
            <a:ext cx="146950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400" b="0">
                <a:latin typeface="+mn-lt"/>
              </a:rPr>
              <a:t>192.0.2.1</a:t>
            </a:r>
          </a:p>
        </p:txBody>
      </p:sp>
      <p:sp>
        <p:nvSpPr>
          <p:cNvPr id="62488" name="Rectangle 95"/>
          <p:cNvSpPr>
            <a:spLocks noChangeArrowheads="1"/>
          </p:cNvSpPr>
          <p:nvPr/>
        </p:nvSpPr>
        <p:spPr bwMode="auto">
          <a:xfrm>
            <a:off x="5978525" y="5937250"/>
            <a:ext cx="2551113" cy="8255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>
                <a:solidFill>
                  <a:schemeClr val="bg1"/>
                </a:solidFill>
                <a:latin typeface="+mn-lt"/>
              </a:rPr>
              <a:t>128.112.0.0/16</a:t>
            </a:r>
          </a:p>
          <a:p>
            <a:pPr algn="l" eaLnBrk="0" hangingPunct="0"/>
            <a:r>
              <a:rPr lang="en-US" sz="1600" b="0">
                <a:solidFill>
                  <a:schemeClr val="bg1"/>
                </a:solidFill>
                <a:latin typeface="+mn-lt"/>
              </a:rPr>
              <a:t>AS path = 7018 88</a:t>
            </a:r>
          </a:p>
          <a:p>
            <a:pPr algn="l" eaLnBrk="0" hangingPunct="0"/>
            <a:r>
              <a:rPr lang="en-US" sz="1600" b="0">
                <a:solidFill>
                  <a:schemeClr val="bg1"/>
                </a:solidFill>
                <a:latin typeface="+mn-lt"/>
              </a:rPr>
              <a:t>Next  Hop = 12.127.0.121</a:t>
            </a:r>
          </a:p>
        </p:txBody>
      </p:sp>
      <p:sp>
        <p:nvSpPr>
          <p:cNvPr id="62489" name="Line 96"/>
          <p:cNvSpPr>
            <a:spLocks noChangeShapeType="1"/>
          </p:cNvSpPr>
          <p:nvPr/>
        </p:nvSpPr>
        <p:spPr bwMode="auto">
          <a:xfrm flipH="1">
            <a:off x="5749925" y="3727450"/>
            <a:ext cx="685800" cy="8382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0" name="Rectangle 97"/>
          <p:cNvSpPr>
            <a:spLocks noChangeArrowheads="1"/>
          </p:cNvSpPr>
          <p:nvPr/>
        </p:nvSpPr>
        <p:spPr bwMode="auto">
          <a:xfrm>
            <a:off x="5962650" y="3330575"/>
            <a:ext cx="1983015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400" b="0">
                <a:latin typeface="+mn-lt"/>
              </a:rPr>
              <a:t>12.127.0.121</a:t>
            </a:r>
          </a:p>
        </p:txBody>
      </p:sp>
      <p:sp>
        <p:nvSpPr>
          <p:cNvPr id="62491" name="Line 98"/>
          <p:cNvSpPr>
            <a:spLocks noChangeShapeType="1"/>
          </p:cNvSpPr>
          <p:nvPr/>
        </p:nvSpPr>
        <p:spPr bwMode="auto">
          <a:xfrm>
            <a:off x="2930525" y="509905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2" name="Line 99"/>
          <p:cNvSpPr>
            <a:spLocks noChangeShapeType="1"/>
          </p:cNvSpPr>
          <p:nvPr/>
        </p:nvSpPr>
        <p:spPr bwMode="auto">
          <a:xfrm>
            <a:off x="6030913" y="50673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3" name="Line 100"/>
          <p:cNvSpPr>
            <a:spLocks noChangeShapeType="1"/>
          </p:cNvSpPr>
          <p:nvPr/>
        </p:nvSpPr>
        <p:spPr bwMode="auto">
          <a:xfrm>
            <a:off x="4530725" y="4870450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4" name="AutoShape 101"/>
          <p:cNvSpPr>
            <a:spLocks noChangeArrowheads="1"/>
          </p:cNvSpPr>
          <p:nvPr/>
        </p:nvSpPr>
        <p:spPr bwMode="auto">
          <a:xfrm rot="-424274">
            <a:off x="2701925" y="47942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5" name="AutoShape 102"/>
          <p:cNvSpPr>
            <a:spLocks noChangeArrowheads="1"/>
          </p:cNvSpPr>
          <p:nvPr/>
        </p:nvSpPr>
        <p:spPr bwMode="auto">
          <a:xfrm>
            <a:off x="4225925" y="47180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6" name="AutoShape 103"/>
          <p:cNvSpPr>
            <a:spLocks noChangeArrowheads="1"/>
          </p:cNvSpPr>
          <p:nvPr/>
        </p:nvSpPr>
        <p:spPr bwMode="auto">
          <a:xfrm rot="1635718">
            <a:off x="5902325" y="49466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 b="0">
              <a:latin typeface="+mn-lt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BGP Route</a:t>
            </a:r>
          </a:p>
        </p:txBody>
      </p:sp>
    </p:spTree>
    <p:extLst>
      <p:ext uri="{BB962C8B-B14F-4D97-AF65-F5344CB8AC3E}">
        <p14:creationId xmlns:p14="http://schemas.microsoft.com/office/powerpoint/2010/main" val="48255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71613"/>
            <a:ext cx="8458200" cy="2401887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Notice how Next Hop Info from last slide is crucial to build forwarding table at each route used to choose next hop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Have to do ARP as well to get MAC address of next hop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75064CDC-010A-384E-B1C1-BD1A07D8A100}" type="slidenum">
              <a:rPr lang="en-US" sz="1200" b="0">
                <a:solidFill>
                  <a:srgbClr val="898989"/>
                </a:solidFill>
                <a:latin typeface="+mn-lt"/>
              </a:rPr>
              <a:pPr eaLnBrk="1" hangingPunct="1"/>
              <a:t>18</a:t>
            </a:fld>
            <a:endParaRPr lang="en-US" sz="1200" b="0">
              <a:solidFill>
                <a:srgbClr val="898989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8275" y="4267200"/>
            <a:ext cx="2298700" cy="1435101"/>
            <a:chOff x="168275" y="4267200"/>
            <a:chExt cx="2298700" cy="1435101"/>
          </a:xfrm>
        </p:grpSpPr>
        <p:sp>
          <p:nvSpPr>
            <p:cNvPr id="62558" name="Oval 6"/>
            <p:cNvSpPr>
              <a:spLocks noChangeArrowheads="1"/>
            </p:cNvSpPr>
            <p:nvPr/>
          </p:nvSpPr>
          <p:spPr bwMode="auto">
            <a:xfrm>
              <a:off x="365125" y="4395788"/>
              <a:ext cx="1970088" cy="109378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9" name="Oval 7"/>
            <p:cNvSpPr>
              <a:spLocks noChangeArrowheads="1"/>
            </p:cNvSpPr>
            <p:nvPr/>
          </p:nvSpPr>
          <p:spPr bwMode="auto">
            <a:xfrm>
              <a:off x="431800" y="4395788"/>
              <a:ext cx="449263" cy="1571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0" name="Oval 8"/>
            <p:cNvSpPr>
              <a:spLocks noChangeArrowheads="1"/>
            </p:cNvSpPr>
            <p:nvPr/>
          </p:nvSpPr>
          <p:spPr bwMode="auto">
            <a:xfrm>
              <a:off x="1620838" y="4351338"/>
              <a:ext cx="647700" cy="2857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1" name="Oval 9"/>
            <p:cNvSpPr>
              <a:spLocks noChangeArrowheads="1"/>
            </p:cNvSpPr>
            <p:nvPr/>
          </p:nvSpPr>
          <p:spPr bwMode="auto">
            <a:xfrm>
              <a:off x="1025525" y="4267200"/>
              <a:ext cx="781050" cy="5826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2" name="Oval 10"/>
            <p:cNvSpPr>
              <a:spLocks noChangeArrowheads="1"/>
            </p:cNvSpPr>
            <p:nvPr/>
          </p:nvSpPr>
          <p:spPr bwMode="auto">
            <a:xfrm>
              <a:off x="168275" y="4521200"/>
              <a:ext cx="1439863" cy="3286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3" name="Oval 11"/>
            <p:cNvSpPr>
              <a:spLocks noChangeArrowheads="1"/>
            </p:cNvSpPr>
            <p:nvPr/>
          </p:nvSpPr>
          <p:spPr bwMode="auto">
            <a:xfrm>
              <a:off x="893763" y="5033963"/>
              <a:ext cx="781050" cy="6683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4" name="Oval 12"/>
            <p:cNvSpPr>
              <a:spLocks noChangeArrowheads="1"/>
            </p:cNvSpPr>
            <p:nvPr/>
          </p:nvSpPr>
          <p:spPr bwMode="auto">
            <a:xfrm>
              <a:off x="1885950" y="4565650"/>
              <a:ext cx="581025" cy="36988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5" name="Oval 13"/>
            <p:cNvSpPr>
              <a:spLocks noChangeArrowheads="1"/>
            </p:cNvSpPr>
            <p:nvPr/>
          </p:nvSpPr>
          <p:spPr bwMode="auto">
            <a:xfrm>
              <a:off x="300038" y="4737100"/>
              <a:ext cx="382588" cy="6667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6" name="Oval 14"/>
            <p:cNvSpPr>
              <a:spLocks noChangeArrowheads="1"/>
            </p:cNvSpPr>
            <p:nvPr/>
          </p:nvSpPr>
          <p:spPr bwMode="auto">
            <a:xfrm>
              <a:off x="1951038" y="5075238"/>
              <a:ext cx="384175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7" name="Oval 15"/>
            <p:cNvSpPr>
              <a:spLocks noChangeArrowheads="1"/>
            </p:cNvSpPr>
            <p:nvPr/>
          </p:nvSpPr>
          <p:spPr bwMode="auto">
            <a:xfrm>
              <a:off x="630238" y="5245100"/>
              <a:ext cx="382588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8" name="Oval 16"/>
            <p:cNvSpPr>
              <a:spLocks noChangeArrowheads="1"/>
            </p:cNvSpPr>
            <p:nvPr/>
          </p:nvSpPr>
          <p:spPr bwMode="auto">
            <a:xfrm>
              <a:off x="1555750" y="5245100"/>
              <a:ext cx="581025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7475" y="4267200"/>
            <a:ext cx="2298700" cy="1435101"/>
            <a:chOff x="117475" y="4267200"/>
            <a:chExt cx="2298700" cy="1435101"/>
          </a:xfrm>
        </p:grpSpPr>
        <p:sp>
          <p:nvSpPr>
            <p:cNvPr id="62547" name="Oval 18"/>
            <p:cNvSpPr>
              <a:spLocks noChangeArrowheads="1"/>
            </p:cNvSpPr>
            <p:nvPr/>
          </p:nvSpPr>
          <p:spPr bwMode="auto">
            <a:xfrm>
              <a:off x="315913" y="4395788"/>
              <a:ext cx="1968500" cy="10937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8" name="Oval 19"/>
            <p:cNvSpPr>
              <a:spLocks noChangeArrowheads="1"/>
            </p:cNvSpPr>
            <p:nvPr/>
          </p:nvSpPr>
          <p:spPr bwMode="auto">
            <a:xfrm>
              <a:off x="381000" y="4395788"/>
              <a:ext cx="449263" cy="15716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9" name="Oval 20"/>
            <p:cNvSpPr>
              <a:spLocks noChangeArrowheads="1"/>
            </p:cNvSpPr>
            <p:nvPr/>
          </p:nvSpPr>
          <p:spPr bwMode="auto">
            <a:xfrm>
              <a:off x="1571625" y="4351338"/>
              <a:ext cx="647700" cy="2857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0" name="Oval 21"/>
            <p:cNvSpPr>
              <a:spLocks noChangeArrowheads="1"/>
            </p:cNvSpPr>
            <p:nvPr/>
          </p:nvSpPr>
          <p:spPr bwMode="auto">
            <a:xfrm>
              <a:off x="976313" y="4267200"/>
              <a:ext cx="779463" cy="5826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1" name="Oval 22"/>
            <p:cNvSpPr>
              <a:spLocks noChangeArrowheads="1"/>
            </p:cNvSpPr>
            <p:nvPr/>
          </p:nvSpPr>
          <p:spPr bwMode="auto">
            <a:xfrm>
              <a:off x="117475" y="4521200"/>
              <a:ext cx="1441450" cy="3286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2" name="Oval 23"/>
            <p:cNvSpPr>
              <a:spLocks noChangeArrowheads="1"/>
            </p:cNvSpPr>
            <p:nvPr/>
          </p:nvSpPr>
          <p:spPr bwMode="auto">
            <a:xfrm>
              <a:off x="842963" y="5033963"/>
              <a:ext cx="781050" cy="6683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3" name="Oval 24"/>
            <p:cNvSpPr>
              <a:spLocks noChangeArrowheads="1"/>
            </p:cNvSpPr>
            <p:nvPr/>
          </p:nvSpPr>
          <p:spPr bwMode="auto">
            <a:xfrm>
              <a:off x="1835150" y="4565650"/>
              <a:ext cx="581025" cy="3698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4" name="Oval 25"/>
            <p:cNvSpPr>
              <a:spLocks noChangeArrowheads="1"/>
            </p:cNvSpPr>
            <p:nvPr/>
          </p:nvSpPr>
          <p:spPr bwMode="auto">
            <a:xfrm>
              <a:off x="249238" y="4737100"/>
              <a:ext cx="384175" cy="6667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5" name="Oval 26"/>
            <p:cNvSpPr>
              <a:spLocks noChangeArrowheads="1"/>
            </p:cNvSpPr>
            <p:nvPr/>
          </p:nvSpPr>
          <p:spPr bwMode="auto">
            <a:xfrm>
              <a:off x="1901825" y="5075238"/>
              <a:ext cx="382588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6" name="Oval 27"/>
            <p:cNvSpPr>
              <a:spLocks noChangeArrowheads="1"/>
            </p:cNvSpPr>
            <p:nvPr/>
          </p:nvSpPr>
          <p:spPr bwMode="auto">
            <a:xfrm>
              <a:off x="579438" y="5245100"/>
              <a:ext cx="384175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7" name="Oval 28"/>
            <p:cNvSpPr>
              <a:spLocks noChangeArrowheads="1"/>
            </p:cNvSpPr>
            <p:nvPr/>
          </p:nvSpPr>
          <p:spPr bwMode="auto">
            <a:xfrm>
              <a:off x="1504950" y="5245100"/>
              <a:ext cx="582613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0" name="Rectangle 29"/>
          <p:cNvSpPr>
            <a:spLocks noChangeArrowheads="1"/>
          </p:cNvSpPr>
          <p:nvPr/>
        </p:nvSpPr>
        <p:spPr bwMode="auto">
          <a:xfrm>
            <a:off x="693738" y="4445000"/>
            <a:ext cx="1173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>
                <a:latin typeface="+mn-lt"/>
              </a:rPr>
              <a:t>AS 88</a:t>
            </a:r>
          </a:p>
        </p:txBody>
      </p:sp>
      <p:sp>
        <p:nvSpPr>
          <p:cNvPr id="62471" name="Rectangle 30"/>
          <p:cNvSpPr>
            <a:spLocks noChangeArrowheads="1"/>
          </p:cNvSpPr>
          <p:nvPr/>
        </p:nvSpPr>
        <p:spPr bwMode="auto">
          <a:xfrm>
            <a:off x="731838" y="5021263"/>
            <a:ext cx="944419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400" b="0">
                <a:latin typeface="+mn-lt"/>
              </a:rPr>
              <a:t>Princeton</a:t>
            </a:r>
          </a:p>
        </p:txBody>
      </p:sp>
      <p:sp>
        <p:nvSpPr>
          <p:cNvPr id="62472" name="Rectangle 31"/>
          <p:cNvSpPr>
            <a:spLocks noChangeArrowheads="1"/>
          </p:cNvSpPr>
          <p:nvPr/>
        </p:nvSpPr>
        <p:spPr bwMode="auto">
          <a:xfrm>
            <a:off x="2473325" y="5937250"/>
            <a:ext cx="2189702" cy="58541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b="0" dirty="0">
                <a:solidFill>
                  <a:schemeClr val="bg1"/>
                </a:solidFill>
                <a:latin typeface="+mn-lt"/>
              </a:rPr>
              <a:t>To D from S</a:t>
            </a:r>
            <a:endParaRPr lang="en-US" sz="1600" b="0" dirty="0">
              <a:solidFill>
                <a:schemeClr val="bg1"/>
              </a:solidFill>
              <a:latin typeface="+mn-lt"/>
            </a:endParaRPr>
          </a:p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Next  Hop = 192.0.2.1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73438" y="3200400"/>
            <a:ext cx="2522538" cy="2349500"/>
            <a:chOff x="3373438" y="3200400"/>
            <a:chExt cx="2522538" cy="2349500"/>
          </a:xfrm>
        </p:grpSpPr>
        <p:sp>
          <p:nvSpPr>
            <p:cNvPr id="62534" name="Oval 34"/>
            <p:cNvSpPr>
              <a:spLocks noChangeArrowheads="1"/>
            </p:cNvSpPr>
            <p:nvPr/>
          </p:nvSpPr>
          <p:spPr bwMode="auto">
            <a:xfrm>
              <a:off x="3589338" y="3408363"/>
              <a:ext cx="2162175" cy="17938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5" name="Oval 35"/>
            <p:cNvSpPr>
              <a:spLocks noChangeArrowheads="1"/>
            </p:cNvSpPr>
            <p:nvPr/>
          </p:nvSpPr>
          <p:spPr bwMode="auto">
            <a:xfrm>
              <a:off x="3662363" y="3408363"/>
              <a:ext cx="495300" cy="2651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6" name="Oval 36"/>
            <p:cNvSpPr>
              <a:spLocks noChangeArrowheads="1"/>
            </p:cNvSpPr>
            <p:nvPr/>
          </p:nvSpPr>
          <p:spPr bwMode="auto">
            <a:xfrm>
              <a:off x="4967288" y="3340100"/>
              <a:ext cx="711200" cy="4730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7" name="Oval 37"/>
            <p:cNvSpPr>
              <a:spLocks noChangeArrowheads="1"/>
            </p:cNvSpPr>
            <p:nvPr/>
          </p:nvSpPr>
          <p:spPr bwMode="auto">
            <a:xfrm>
              <a:off x="4314826" y="3200400"/>
              <a:ext cx="857250" cy="9604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8" name="Oval 38"/>
            <p:cNvSpPr>
              <a:spLocks noChangeArrowheads="1"/>
            </p:cNvSpPr>
            <p:nvPr/>
          </p:nvSpPr>
          <p:spPr bwMode="auto">
            <a:xfrm>
              <a:off x="3373438" y="3617913"/>
              <a:ext cx="1581150" cy="5429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9" name="Oval 39"/>
            <p:cNvSpPr>
              <a:spLocks noChangeArrowheads="1"/>
            </p:cNvSpPr>
            <p:nvPr/>
          </p:nvSpPr>
          <p:spPr bwMode="auto">
            <a:xfrm>
              <a:off x="4170363" y="4451350"/>
              <a:ext cx="855663" cy="10985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0" name="Oval 40"/>
            <p:cNvSpPr>
              <a:spLocks noChangeArrowheads="1"/>
            </p:cNvSpPr>
            <p:nvPr/>
          </p:nvSpPr>
          <p:spPr bwMode="auto">
            <a:xfrm>
              <a:off x="5256213" y="3686175"/>
              <a:ext cx="639763" cy="6127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1" name="Oval 41"/>
            <p:cNvSpPr>
              <a:spLocks noChangeArrowheads="1"/>
            </p:cNvSpPr>
            <p:nvPr/>
          </p:nvSpPr>
          <p:spPr bwMode="auto">
            <a:xfrm>
              <a:off x="3517901" y="3963988"/>
              <a:ext cx="422275" cy="11001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2" name="Oval 42"/>
            <p:cNvSpPr>
              <a:spLocks noChangeArrowheads="1"/>
            </p:cNvSpPr>
            <p:nvPr/>
          </p:nvSpPr>
          <p:spPr bwMode="auto">
            <a:xfrm>
              <a:off x="5329238" y="4521200"/>
              <a:ext cx="422275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3" name="Oval 43"/>
            <p:cNvSpPr>
              <a:spLocks noChangeArrowheads="1"/>
            </p:cNvSpPr>
            <p:nvPr/>
          </p:nvSpPr>
          <p:spPr bwMode="auto">
            <a:xfrm>
              <a:off x="3879851" y="4799013"/>
              <a:ext cx="422275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4" name="Oval 44"/>
            <p:cNvSpPr>
              <a:spLocks noChangeArrowheads="1"/>
            </p:cNvSpPr>
            <p:nvPr/>
          </p:nvSpPr>
          <p:spPr bwMode="auto">
            <a:xfrm>
              <a:off x="4894263" y="4799013"/>
              <a:ext cx="639763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78548" y="3151188"/>
            <a:ext cx="2522538" cy="2343150"/>
            <a:chOff x="3317875" y="3200400"/>
            <a:chExt cx="2522538" cy="2343150"/>
          </a:xfrm>
        </p:grpSpPr>
        <p:sp>
          <p:nvSpPr>
            <p:cNvPr id="62523" name="Oval 46"/>
            <p:cNvSpPr>
              <a:spLocks noChangeArrowheads="1"/>
            </p:cNvSpPr>
            <p:nvPr/>
          </p:nvSpPr>
          <p:spPr bwMode="auto">
            <a:xfrm>
              <a:off x="3535363" y="3408363"/>
              <a:ext cx="2160588" cy="17938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4" name="Oval 47"/>
            <p:cNvSpPr>
              <a:spLocks noChangeArrowheads="1"/>
            </p:cNvSpPr>
            <p:nvPr/>
          </p:nvSpPr>
          <p:spPr bwMode="auto">
            <a:xfrm>
              <a:off x="3606800" y="3408363"/>
              <a:ext cx="495300" cy="265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5" name="Oval 48"/>
            <p:cNvSpPr>
              <a:spLocks noChangeArrowheads="1"/>
            </p:cNvSpPr>
            <p:nvPr/>
          </p:nvSpPr>
          <p:spPr bwMode="auto">
            <a:xfrm>
              <a:off x="4911725" y="3340100"/>
              <a:ext cx="712788" cy="4730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6" name="Oval 49"/>
            <p:cNvSpPr>
              <a:spLocks noChangeArrowheads="1"/>
            </p:cNvSpPr>
            <p:nvPr/>
          </p:nvSpPr>
          <p:spPr bwMode="auto">
            <a:xfrm>
              <a:off x="4259263" y="3200400"/>
              <a:ext cx="857250" cy="9604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7" name="Oval 50"/>
            <p:cNvSpPr>
              <a:spLocks noChangeArrowheads="1"/>
            </p:cNvSpPr>
            <p:nvPr/>
          </p:nvSpPr>
          <p:spPr bwMode="auto">
            <a:xfrm>
              <a:off x="3317875" y="3617913"/>
              <a:ext cx="1581150" cy="5429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8" name="Oval 51"/>
            <p:cNvSpPr>
              <a:spLocks noChangeArrowheads="1"/>
            </p:cNvSpPr>
            <p:nvPr/>
          </p:nvSpPr>
          <p:spPr bwMode="auto">
            <a:xfrm>
              <a:off x="4114800" y="4445000"/>
              <a:ext cx="857250" cy="10985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9" name="Oval 52"/>
            <p:cNvSpPr>
              <a:spLocks noChangeArrowheads="1"/>
            </p:cNvSpPr>
            <p:nvPr/>
          </p:nvSpPr>
          <p:spPr bwMode="auto">
            <a:xfrm>
              <a:off x="5200650" y="3686175"/>
              <a:ext cx="639763" cy="6127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0" name="Oval 53"/>
            <p:cNvSpPr>
              <a:spLocks noChangeArrowheads="1"/>
            </p:cNvSpPr>
            <p:nvPr/>
          </p:nvSpPr>
          <p:spPr bwMode="auto">
            <a:xfrm>
              <a:off x="3462338" y="3963988"/>
              <a:ext cx="422275" cy="11001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1" name="Oval 54"/>
            <p:cNvSpPr>
              <a:spLocks noChangeArrowheads="1"/>
            </p:cNvSpPr>
            <p:nvPr/>
          </p:nvSpPr>
          <p:spPr bwMode="auto">
            <a:xfrm>
              <a:off x="5273675" y="4521200"/>
              <a:ext cx="422275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2" name="Oval 55"/>
            <p:cNvSpPr>
              <a:spLocks noChangeArrowheads="1"/>
            </p:cNvSpPr>
            <p:nvPr/>
          </p:nvSpPr>
          <p:spPr bwMode="auto">
            <a:xfrm>
              <a:off x="3825875" y="4799013"/>
              <a:ext cx="420688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3" name="Oval 56"/>
            <p:cNvSpPr>
              <a:spLocks noChangeArrowheads="1"/>
            </p:cNvSpPr>
            <p:nvPr/>
          </p:nvSpPr>
          <p:spPr bwMode="auto">
            <a:xfrm>
              <a:off x="4840288" y="4799013"/>
              <a:ext cx="638175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4" name="Rectangle 57"/>
          <p:cNvSpPr>
            <a:spLocks noChangeArrowheads="1"/>
          </p:cNvSpPr>
          <p:nvPr/>
        </p:nvSpPr>
        <p:spPr bwMode="auto">
          <a:xfrm>
            <a:off x="3844925" y="3498850"/>
            <a:ext cx="1570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>
                <a:latin typeface="+mn-lt"/>
              </a:rPr>
              <a:t>AS 7018</a:t>
            </a:r>
          </a:p>
        </p:txBody>
      </p:sp>
      <p:sp>
        <p:nvSpPr>
          <p:cNvPr id="62475" name="Rectangle 58"/>
          <p:cNvSpPr>
            <a:spLocks noChangeArrowheads="1"/>
          </p:cNvSpPr>
          <p:nvPr/>
        </p:nvSpPr>
        <p:spPr bwMode="auto">
          <a:xfrm>
            <a:off x="4225925" y="4032250"/>
            <a:ext cx="788677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800" b="0">
                <a:latin typeface="+mn-lt"/>
              </a:rPr>
              <a:t>AT&amp;T </a:t>
            </a:r>
          </a:p>
        </p:txBody>
      </p:sp>
      <p:sp>
        <p:nvSpPr>
          <p:cNvPr id="62476" name="Line 59"/>
          <p:cNvSpPr>
            <a:spLocks noChangeShapeType="1"/>
          </p:cNvSpPr>
          <p:nvPr/>
        </p:nvSpPr>
        <p:spPr bwMode="auto">
          <a:xfrm>
            <a:off x="5673725" y="4641850"/>
            <a:ext cx="914400" cy="381000"/>
          </a:xfrm>
          <a:prstGeom prst="line">
            <a:avLst/>
          </a:prstGeom>
          <a:noFill/>
          <a:ln w="57150" cmpd="thinThick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77" name="Line 60"/>
          <p:cNvSpPr>
            <a:spLocks noChangeShapeType="1"/>
          </p:cNvSpPr>
          <p:nvPr/>
        </p:nvSpPr>
        <p:spPr bwMode="auto">
          <a:xfrm flipV="1">
            <a:off x="2320925" y="4641850"/>
            <a:ext cx="1066800" cy="152400"/>
          </a:xfrm>
          <a:prstGeom prst="line">
            <a:avLst/>
          </a:prstGeom>
          <a:noFill/>
          <a:ln w="57150" cmpd="thinThick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572251" y="4419600"/>
            <a:ext cx="2522538" cy="1282700"/>
            <a:chOff x="6572251" y="4419600"/>
            <a:chExt cx="2522538" cy="1282700"/>
          </a:xfrm>
        </p:grpSpPr>
        <p:sp>
          <p:nvSpPr>
            <p:cNvPr id="62510" name="Oval 63"/>
            <p:cNvSpPr>
              <a:spLocks noChangeArrowheads="1"/>
            </p:cNvSpPr>
            <p:nvPr/>
          </p:nvSpPr>
          <p:spPr bwMode="auto">
            <a:xfrm>
              <a:off x="6788151" y="4533900"/>
              <a:ext cx="2162175" cy="977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1" name="Oval 64"/>
            <p:cNvSpPr>
              <a:spLocks noChangeArrowheads="1"/>
            </p:cNvSpPr>
            <p:nvPr/>
          </p:nvSpPr>
          <p:spPr bwMode="auto">
            <a:xfrm>
              <a:off x="6861176" y="4533900"/>
              <a:ext cx="4953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2" name="Oval 65"/>
            <p:cNvSpPr>
              <a:spLocks noChangeArrowheads="1"/>
            </p:cNvSpPr>
            <p:nvPr/>
          </p:nvSpPr>
          <p:spPr bwMode="auto">
            <a:xfrm>
              <a:off x="8166101" y="4495800"/>
              <a:ext cx="711200" cy="254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3" name="Oval 66"/>
            <p:cNvSpPr>
              <a:spLocks noChangeArrowheads="1"/>
            </p:cNvSpPr>
            <p:nvPr/>
          </p:nvSpPr>
          <p:spPr bwMode="auto">
            <a:xfrm>
              <a:off x="7513639" y="4419600"/>
              <a:ext cx="857250" cy="520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4" name="Oval 67"/>
            <p:cNvSpPr>
              <a:spLocks noChangeArrowheads="1"/>
            </p:cNvSpPr>
            <p:nvPr/>
          </p:nvSpPr>
          <p:spPr bwMode="auto">
            <a:xfrm>
              <a:off x="6572251" y="4648200"/>
              <a:ext cx="1581150" cy="2921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5" name="Oval 68"/>
            <p:cNvSpPr>
              <a:spLocks noChangeArrowheads="1"/>
            </p:cNvSpPr>
            <p:nvPr/>
          </p:nvSpPr>
          <p:spPr bwMode="auto">
            <a:xfrm>
              <a:off x="7369176" y="5105400"/>
              <a:ext cx="855663" cy="596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6" name="Oval 69"/>
            <p:cNvSpPr>
              <a:spLocks noChangeArrowheads="1"/>
            </p:cNvSpPr>
            <p:nvPr/>
          </p:nvSpPr>
          <p:spPr bwMode="auto">
            <a:xfrm>
              <a:off x="8455026" y="4686300"/>
              <a:ext cx="639763" cy="330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7" name="Oval 70"/>
            <p:cNvSpPr>
              <a:spLocks noChangeArrowheads="1"/>
            </p:cNvSpPr>
            <p:nvPr/>
          </p:nvSpPr>
          <p:spPr bwMode="auto">
            <a:xfrm>
              <a:off x="6716714" y="4838700"/>
              <a:ext cx="422275" cy="596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8" name="Oval 71"/>
            <p:cNvSpPr>
              <a:spLocks noChangeArrowheads="1"/>
            </p:cNvSpPr>
            <p:nvPr/>
          </p:nvSpPr>
          <p:spPr bwMode="auto">
            <a:xfrm>
              <a:off x="8528051" y="5143500"/>
              <a:ext cx="422275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9" name="Oval 72"/>
            <p:cNvSpPr>
              <a:spLocks noChangeArrowheads="1"/>
            </p:cNvSpPr>
            <p:nvPr/>
          </p:nvSpPr>
          <p:spPr bwMode="auto">
            <a:xfrm>
              <a:off x="7078664" y="5295900"/>
              <a:ext cx="422275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0" name="Oval 73"/>
            <p:cNvSpPr>
              <a:spLocks noChangeArrowheads="1"/>
            </p:cNvSpPr>
            <p:nvPr/>
          </p:nvSpPr>
          <p:spPr bwMode="auto">
            <a:xfrm>
              <a:off x="8093076" y="5295900"/>
              <a:ext cx="639763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16688" y="4419600"/>
            <a:ext cx="2522538" cy="1282700"/>
            <a:chOff x="6516688" y="4419600"/>
            <a:chExt cx="2522538" cy="1282700"/>
          </a:xfrm>
        </p:grpSpPr>
        <p:sp>
          <p:nvSpPr>
            <p:cNvPr id="62499" name="Oval 75"/>
            <p:cNvSpPr>
              <a:spLocks noChangeArrowheads="1"/>
            </p:cNvSpPr>
            <p:nvPr/>
          </p:nvSpPr>
          <p:spPr bwMode="auto">
            <a:xfrm>
              <a:off x="6734176" y="4533900"/>
              <a:ext cx="2160588" cy="977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0" name="Oval 76"/>
            <p:cNvSpPr>
              <a:spLocks noChangeArrowheads="1"/>
            </p:cNvSpPr>
            <p:nvPr/>
          </p:nvSpPr>
          <p:spPr bwMode="auto">
            <a:xfrm>
              <a:off x="6805613" y="4533900"/>
              <a:ext cx="495300" cy="1397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1" name="Oval 77"/>
            <p:cNvSpPr>
              <a:spLocks noChangeArrowheads="1"/>
            </p:cNvSpPr>
            <p:nvPr/>
          </p:nvSpPr>
          <p:spPr bwMode="auto">
            <a:xfrm>
              <a:off x="8110538" y="4495800"/>
              <a:ext cx="712788" cy="2540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2" name="Oval 78"/>
            <p:cNvSpPr>
              <a:spLocks noChangeArrowheads="1"/>
            </p:cNvSpPr>
            <p:nvPr/>
          </p:nvSpPr>
          <p:spPr bwMode="auto">
            <a:xfrm>
              <a:off x="7458076" y="4419600"/>
              <a:ext cx="857250" cy="5207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3" name="Oval 79"/>
            <p:cNvSpPr>
              <a:spLocks noChangeArrowheads="1"/>
            </p:cNvSpPr>
            <p:nvPr/>
          </p:nvSpPr>
          <p:spPr bwMode="auto">
            <a:xfrm>
              <a:off x="6516688" y="4648200"/>
              <a:ext cx="1581150" cy="2921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4" name="Oval 80"/>
            <p:cNvSpPr>
              <a:spLocks noChangeArrowheads="1"/>
            </p:cNvSpPr>
            <p:nvPr/>
          </p:nvSpPr>
          <p:spPr bwMode="auto">
            <a:xfrm>
              <a:off x="7313613" y="5105400"/>
              <a:ext cx="857250" cy="596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5" name="Oval 81"/>
            <p:cNvSpPr>
              <a:spLocks noChangeArrowheads="1"/>
            </p:cNvSpPr>
            <p:nvPr/>
          </p:nvSpPr>
          <p:spPr bwMode="auto">
            <a:xfrm>
              <a:off x="8399463" y="4686300"/>
              <a:ext cx="639763" cy="3302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6" name="Oval 82"/>
            <p:cNvSpPr>
              <a:spLocks noChangeArrowheads="1"/>
            </p:cNvSpPr>
            <p:nvPr/>
          </p:nvSpPr>
          <p:spPr bwMode="auto">
            <a:xfrm>
              <a:off x="6661151" y="4838700"/>
              <a:ext cx="422275" cy="596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7" name="Oval 83"/>
            <p:cNvSpPr>
              <a:spLocks noChangeArrowheads="1"/>
            </p:cNvSpPr>
            <p:nvPr/>
          </p:nvSpPr>
          <p:spPr bwMode="auto">
            <a:xfrm>
              <a:off x="8472488" y="5143500"/>
              <a:ext cx="422275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8" name="Oval 84"/>
            <p:cNvSpPr>
              <a:spLocks noChangeArrowheads="1"/>
            </p:cNvSpPr>
            <p:nvPr/>
          </p:nvSpPr>
          <p:spPr bwMode="auto">
            <a:xfrm>
              <a:off x="7024688" y="5295900"/>
              <a:ext cx="420688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9" name="Oval 85"/>
            <p:cNvSpPr>
              <a:spLocks noChangeArrowheads="1"/>
            </p:cNvSpPr>
            <p:nvPr/>
          </p:nvSpPr>
          <p:spPr bwMode="auto">
            <a:xfrm>
              <a:off x="8039101" y="5295900"/>
              <a:ext cx="638175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9" name="Rectangle 86"/>
          <p:cNvSpPr>
            <a:spLocks noChangeArrowheads="1"/>
          </p:cNvSpPr>
          <p:nvPr/>
        </p:nvSpPr>
        <p:spPr bwMode="auto">
          <a:xfrm>
            <a:off x="7259638" y="4459288"/>
            <a:ext cx="1173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>
                <a:latin typeface="+mn-lt"/>
              </a:rPr>
              <a:t>AS 11</a:t>
            </a:r>
          </a:p>
        </p:txBody>
      </p:sp>
      <p:sp>
        <p:nvSpPr>
          <p:cNvPr id="62480" name="Rectangle 87"/>
          <p:cNvSpPr>
            <a:spLocks noChangeArrowheads="1"/>
          </p:cNvSpPr>
          <p:nvPr/>
        </p:nvSpPr>
        <p:spPr bwMode="auto">
          <a:xfrm>
            <a:off x="7451725" y="4957763"/>
            <a:ext cx="82449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400" b="0" dirty="0">
                <a:latin typeface="+mn-lt"/>
              </a:rPr>
              <a:t>Harvard </a:t>
            </a:r>
          </a:p>
        </p:txBody>
      </p:sp>
      <p:pic>
        <p:nvPicPr>
          <p:cNvPr id="62481" name="Picture 8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46815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2" name="Picture 8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49863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3" name="Picture 9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3" y="44529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4" name="Picture 9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44529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5" name="Line 92"/>
          <p:cNvSpPr>
            <a:spLocks noChangeShapeType="1"/>
          </p:cNvSpPr>
          <p:nvPr/>
        </p:nvSpPr>
        <p:spPr bwMode="auto">
          <a:xfrm>
            <a:off x="3921125" y="4641850"/>
            <a:ext cx="1295400" cy="0"/>
          </a:xfrm>
          <a:prstGeom prst="line">
            <a:avLst/>
          </a:prstGeom>
          <a:noFill/>
          <a:ln w="76200" cmpd="tri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86" name="Line 93"/>
          <p:cNvSpPr>
            <a:spLocks noChangeShapeType="1"/>
          </p:cNvSpPr>
          <p:nvPr/>
        </p:nvSpPr>
        <p:spPr bwMode="auto">
          <a:xfrm>
            <a:off x="2397125" y="3879850"/>
            <a:ext cx="76200" cy="7620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87" name="Rectangle 94"/>
          <p:cNvSpPr>
            <a:spLocks noChangeArrowheads="1"/>
          </p:cNvSpPr>
          <p:nvPr/>
        </p:nvSpPr>
        <p:spPr bwMode="auto">
          <a:xfrm>
            <a:off x="1652588" y="3460750"/>
            <a:ext cx="146950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400" b="0">
                <a:latin typeface="+mn-lt"/>
              </a:rPr>
              <a:t>192.0.2.1</a:t>
            </a:r>
          </a:p>
        </p:txBody>
      </p:sp>
      <p:sp>
        <p:nvSpPr>
          <p:cNvPr id="62488" name="Rectangle 95"/>
          <p:cNvSpPr>
            <a:spLocks noChangeArrowheads="1"/>
          </p:cNvSpPr>
          <p:nvPr/>
        </p:nvSpPr>
        <p:spPr bwMode="auto">
          <a:xfrm>
            <a:off x="5191125" y="5943601"/>
            <a:ext cx="2531142" cy="58541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To D from S</a:t>
            </a:r>
          </a:p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Next  Hop = 12.127.0.121</a:t>
            </a:r>
          </a:p>
        </p:txBody>
      </p:sp>
      <p:sp>
        <p:nvSpPr>
          <p:cNvPr id="62489" name="Line 96"/>
          <p:cNvSpPr>
            <a:spLocks noChangeShapeType="1"/>
          </p:cNvSpPr>
          <p:nvPr/>
        </p:nvSpPr>
        <p:spPr bwMode="auto">
          <a:xfrm flipH="1">
            <a:off x="5749925" y="3727450"/>
            <a:ext cx="685800" cy="8382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0" name="Rectangle 97"/>
          <p:cNvSpPr>
            <a:spLocks noChangeArrowheads="1"/>
          </p:cNvSpPr>
          <p:nvPr/>
        </p:nvSpPr>
        <p:spPr bwMode="auto">
          <a:xfrm>
            <a:off x="5962650" y="3330575"/>
            <a:ext cx="1983015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400" b="0">
                <a:latin typeface="+mn-lt"/>
              </a:rPr>
              <a:t>12.127.0.121</a:t>
            </a:r>
          </a:p>
        </p:txBody>
      </p:sp>
      <p:sp>
        <p:nvSpPr>
          <p:cNvPr id="62491" name="Line 98"/>
          <p:cNvSpPr>
            <a:spLocks noChangeShapeType="1"/>
          </p:cNvSpPr>
          <p:nvPr/>
        </p:nvSpPr>
        <p:spPr bwMode="auto">
          <a:xfrm>
            <a:off x="2930525" y="509905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2" name="Line 99"/>
          <p:cNvSpPr>
            <a:spLocks noChangeShapeType="1"/>
          </p:cNvSpPr>
          <p:nvPr/>
        </p:nvSpPr>
        <p:spPr bwMode="auto">
          <a:xfrm>
            <a:off x="6030913" y="50673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3" name="Line 100"/>
          <p:cNvSpPr>
            <a:spLocks noChangeShapeType="1"/>
          </p:cNvSpPr>
          <p:nvPr/>
        </p:nvSpPr>
        <p:spPr bwMode="auto">
          <a:xfrm>
            <a:off x="4530725" y="4870450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5" name="AutoShape 102"/>
          <p:cNvSpPr>
            <a:spLocks noChangeArrowheads="1"/>
          </p:cNvSpPr>
          <p:nvPr/>
        </p:nvSpPr>
        <p:spPr bwMode="auto">
          <a:xfrm rot="10508900">
            <a:off x="4225925" y="47180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6" name="AutoShape 103"/>
          <p:cNvSpPr>
            <a:spLocks noChangeArrowheads="1"/>
          </p:cNvSpPr>
          <p:nvPr/>
        </p:nvSpPr>
        <p:spPr bwMode="auto">
          <a:xfrm rot="12100348">
            <a:off x="5902325" y="49466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 b="0">
              <a:latin typeface="+mn-lt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Packets flow in opposite direction from BGP updates</a:t>
            </a:r>
          </a:p>
        </p:txBody>
      </p:sp>
      <p:sp>
        <p:nvSpPr>
          <p:cNvPr id="102" name="AutoShape 101"/>
          <p:cNvSpPr>
            <a:spLocks noChangeArrowheads="1"/>
          </p:cNvSpPr>
          <p:nvPr/>
        </p:nvSpPr>
        <p:spPr bwMode="auto">
          <a:xfrm rot="10200204">
            <a:off x="2701982" y="47942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03" name="AutoShape 101"/>
          <p:cNvSpPr>
            <a:spLocks noChangeArrowheads="1"/>
          </p:cNvSpPr>
          <p:nvPr/>
        </p:nvSpPr>
        <p:spPr bwMode="auto">
          <a:xfrm rot="10200204">
            <a:off x="4263930" y="4702097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cxnSp>
        <p:nvCxnSpPr>
          <p:cNvPr id="106" name="Straight Connector 105"/>
          <p:cNvCxnSpPr/>
          <p:nvPr/>
        </p:nvCxnSpPr>
        <p:spPr bwMode="auto">
          <a:xfrm flipH="1">
            <a:off x="731838" y="5604425"/>
            <a:ext cx="225507" cy="453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/>
          <p:cNvCxnSpPr/>
          <p:nvPr/>
        </p:nvCxnSpPr>
        <p:spPr bwMode="auto">
          <a:xfrm>
            <a:off x="8592305" y="5489459"/>
            <a:ext cx="16668" cy="4477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315913" y="6021302"/>
            <a:ext cx="143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Dest</a:t>
            </a:r>
            <a:r>
              <a:rPr lang="en-US" dirty="0"/>
              <a:t> = D 128.112.3.1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894185" y="5850523"/>
            <a:ext cx="130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Source = S</a:t>
            </a:r>
          </a:p>
        </p:txBody>
      </p:sp>
    </p:spTree>
    <p:extLst>
      <p:ext uri="{BB962C8B-B14F-4D97-AF65-F5344CB8AC3E}">
        <p14:creationId xmlns:p14="http://schemas.microsoft.com/office/powerpoint/2010/main" val="191971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71613"/>
            <a:ext cx="8224520" cy="1423097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Only way in distance vector to tune routes is via cost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In BGP, one can “control” routes in more complex ways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versus BGP</a:t>
            </a:r>
          </a:p>
        </p:txBody>
      </p:sp>
      <p:sp>
        <p:nvSpPr>
          <p:cNvPr id="111" name="Line 59"/>
          <p:cNvSpPr>
            <a:spLocks noChangeShapeType="1"/>
          </p:cNvSpPr>
          <p:nvPr/>
        </p:nvSpPr>
        <p:spPr bwMode="auto">
          <a:xfrm flipV="1">
            <a:off x="2686683" y="3957429"/>
            <a:ext cx="779781" cy="22323"/>
          </a:xfrm>
          <a:prstGeom prst="line">
            <a:avLst/>
          </a:prstGeom>
          <a:noFill/>
          <a:ln w="57150" cmpd="thinThick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pic>
        <p:nvPicPr>
          <p:cNvPr id="114" name="Picture 9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649" y="376346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Line 98"/>
          <p:cNvSpPr>
            <a:spLocks noChangeShapeType="1"/>
          </p:cNvSpPr>
          <p:nvPr/>
        </p:nvSpPr>
        <p:spPr bwMode="auto">
          <a:xfrm>
            <a:off x="3006724" y="447929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7" name="AutoShape 101"/>
          <p:cNvSpPr>
            <a:spLocks noChangeArrowheads="1"/>
          </p:cNvSpPr>
          <p:nvPr/>
        </p:nvSpPr>
        <p:spPr bwMode="auto">
          <a:xfrm>
            <a:off x="2861945" y="41719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9" name="Rectangle 31"/>
          <p:cNvSpPr>
            <a:spLocks noChangeArrowheads="1"/>
          </p:cNvSpPr>
          <p:nvPr/>
        </p:nvSpPr>
        <p:spPr bwMode="auto">
          <a:xfrm>
            <a:off x="2421095" y="4610824"/>
            <a:ext cx="1539652" cy="58541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128.112.0.0/16</a:t>
            </a:r>
          </a:p>
          <a:p>
            <a:pPr algn="l" eaLnBrk="0" hangingPunct="0"/>
            <a:r>
              <a:rPr lang="en-US" b="0" dirty="0">
                <a:solidFill>
                  <a:schemeClr val="bg1"/>
                </a:solidFill>
                <a:latin typeface="+mn-lt"/>
              </a:rPr>
              <a:t>Cost = 40</a:t>
            </a:r>
            <a:endParaRPr lang="en-US" sz="1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1" name="Rectangle 97"/>
          <p:cNvSpPr>
            <a:spLocks noChangeArrowheads="1"/>
          </p:cNvSpPr>
          <p:nvPr/>
        </p:nvSpPr>
        <p:spPr bwMode="auto">
          <a:xfrm>
            <a:off x="-40323" y="5406516"/>
            <a:ext cx="4434840" cy="120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 eaLnBrk="0" hangingPunct="0"/>
            <a:r>
              <a:rPr lang="en-US" sz="2400" dirty="0">
                <a:latin typeface="+mn-lt"/>
              </a:rPr>
              <a:t>Distance Vector</a:t>
            </a:r>
            <a:r>
              <a:rPr lang="en-US" sz="2400" b="0" dirty="0">
                <a:latin typeface="+mn-lt"/>
              </a:rPr>
              <a:t>, within an AS,</a:t>
            </a:r>
          </a:p>
          <a:p>
            <a:pPr algn="l" eaLnBrk="0" hangingPunct="0"/>
            <a:r>
              <a:rPr lang="en-US" sz="2400" b="0" dirty="0">
                <a:latin typeface="+mn-lt"/>
              </a:rPr>
              <a:t>only attribute is cost, Always</a:t>
            </a:r>
          </a:p>
          <a:p>
            <a:pPr algn="l" eaLnBrk="0" hangingPunct="0"/>
            <a:r>
              <a:rPr lang="en-US" sz="2400" b="0" dirty="0">
                <a:latin typeface="+mn-lt"/>
              </a:rPr>
              <a:t>Pick &amp; propagate shortest</a:t>
            </a:r>
          </a:p>
        </p:txBody>
      </p:sp>
      <p:sp>
        <p:nvSpPr>
          <p:cNvPr id="122" name="Line 59"/>
          <p:cNvSpPr>
            <a:spLocks noChangeShapeType="1"/>
          </p:cNvSpPr>
          <p:nvPr/>
        </p:nvSpPr>
        <p:spPr bwMode="auto">
          <a:xfrm flipV="1">
            <a:off x="6872603" y="4109829"/>
            <a:ext cx="779781" cy="22323"/>
          </a:xfrm>
          <a:prstGeom prst="line">
            <a:avLst/>
          </a:prstGeom>
          <a:noFill/>
          <a:ln w="57150" cmpd="thinThick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23" name="Line 60"/>
          <p:cNvSpPr>
            <a:spLocks noChangeShapeType="1"/>
          </p:cNvSpPr>
          <p:nvPr/>
        </p:nvSpPr>
        <p:spPr bwMode="auto">
          <a:xfrm flipV="1">
            <a:off x="5220336" y="4132152"/>
            <a:ext cx="1142681" cy="23177"/>
          </a:xfrm>
          <a:prstGeom prst="line">
            <a:avLst/>
          </a:prstGeom>
          <a:noFill/>
          <a:ln w="57150" cmpd="thinThick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pic>
        <p:nvPicPr>
          <p:cNvPr id="124" name="Picture 8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843" y="3966623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9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172" y="3975894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AutoShape 101"/>
          <p:cNvSpPr>
            <a:spLocks noChangeArrowheads="1"/>
          </p:cNvSpPr>
          <p:nvPr/>
        </p:nvSpPr>
        <p:spPr bwMode="auto">
          <a:xfrm>
            <a:off x="5493384" y="43243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28" name="AutoShape 101"/>
          <p:cNvSpPr>
            <a:spLocks noChangeArrowheads="1"/>
          </p:cNvSpPr>
          <p:nvPr/>
        </p:nvSpPr>
        <p:spPr bwMode="auto">
          <a:xfrm>
            <a:off x="7047865" y="43243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30" name="Rectangle 31"/>
          <p:cNvSpPr>
            <a:spLocks noChangeArrowheads="1"/>
          </p:cNvSpPr>
          <p:nvPr/>
        </p:nvSpPr>
        <p:spPr bwMode="auto">
          <a:xfrm>
            <a:off x="6607015" y="4763224"/>
            <a:ext cx="186013" cy="339196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endParaRPr lang="en-US" sz="1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2" name="Rectangle 97"/>
          <p:cNvSpPr>
            <a:spLocks noChangeArrowheads="1"/>
          </p:cNvSpPr>
          <p:nvPr/>
        </p:nvSpPr>
        <p:spPr bwMode="auto">
          <a:xfrm>
            <a:off x="4566920" y="5536004"/>
            <a:ext cx="4434840" cy="120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 eaLnBrk="0" hangingPunct="0"/>
            <a:r>
              <a:rPr lang="en-US" sz="2400" dirty="0">
                <a:latin typeface="+mn-lt"/>
              </a:rPr>
              <a:t>Path Vector</a:t>
            </a:r>
            <a:r>
              <a:rPr lang="en-US" sz="2400" b="0" dirty="0">
                <a:latin typeface="+mn-lt"/>
              </a:rPr>
              <a:t>, between </a:t>
            </a:r>
            <a:r>
              <a:rPr lang="en-US" sz="2400" b="0" dirty="0" err="1">
                <a:latin typeface="+mn-lt"/>
              </a:rPr>
              <a:t>ASes</a:t>
            </a:r>
            <a:r>
              <a:rPr lang="en-US" sz="2400" b="0" dirty="0">
                <a:latin typeface="+mn-lt"/>
              </a:rPr>
              <a:t>,</a:t>
            </a:r>
          </a:p>
          <a:p>
            <a:pPr algn="l" eaLnBrk="0" hangingPunct="0"/>
            <a:r>
              <a:rPr lang="en-US" sz="2400" b="0" dirty="0">
                <a:latin typeface="+mn-lt"/>
              </a:rPr>
              <a:t>Multiple attributes, Complex</a:t>
            </a:r>
          </a:p>
          <a:p>
            <a:pPr algn="l" eaLnBrk="0" hangingPunct="0"/>
            <a:r>
              <a:rPr lang="en-US" sz="2400" b="0" dirty="0">
                <a:latin typeface="+mn-lt"/>
              </a:rPr>
              <a:t>Choices settable in </a:t>
            </a:r>
            <a:r>
              <a:rPr lang="en-US" sz="2400" b="0" dirty="0" err="1">
                <a:latin typeface="+mn-lt"/>
              </a:rPr>
              <a:t>config</a:t>
            </a:r>
            <a:r>
              <a:rPr lang="en-US" sz="2400" b="0" dirty="0">
                <a:latin typeface="+mn-lt"/>
              </a:rPr>
              <a:t> files</a:t>
            </a:r>
          </a:p>
        </p:txBody>
      </p:sp>
      <p:sp>
        <p:nvSpPr>
          <p:cNvPr id="133" name="Line 60"/>
          <p:cNvSpPr>
            <a:spLocks noChangeShapeType="1"/>
          </p:cNvSpPr>
          <p:nvPr/>
        </p:nvSpPr>
        <p:spPr bwMode="auto">
          <a:xfrm flipV="1">
            <a:off x="1034416" y="3979752"/>
            <a:ext cx="1142681" cy="23177"/>
          </a:xfrm>
          <a:prstGeom prst="line">
            <a:avLst/>
          </a:prstGeom>
          <a:noFill/>
          <a:ln w="57150" cmpd="thinThick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pic>
        <p:nvPicPr>
          <p:cNvPr id="135" name="Picture 8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3" y="3814223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Rectangle 97"/>
          <p:cNvSpPr>
            <a:spLocks noChangeArrowheads="1"/>
          </p:cNvSpPr>
          <p:nvPr/>
        </p:nvSpPr>
        <p:spPr bwMode="auto">
          <a:xfrm>
            <a:off x="1711764" y="3933652"/>
            <a:ext cx="528991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400" b="0" dirty="0">
                <a:latin typeface="+mn-lt"/>
              </a:rPr>
              <a:t>10</a:t>
            </a:r>
          </a:p>
        </p:txBody>
      </p:sp>
      <p:sp>
        <p:nvSpPr>
          <p:cNvPr id="138" name="Rectangle 97"/>
          <p:cNvSpPr>
            <a:spLocks noChangeArrowheads="1"/>
          </p:cNvSpPr>
          <p:nvPr/>
        </p:nvSpPr>
        <p:spPr bwMode="auto">
          <a:xfrm>
            <a:off x="1822356" y="3281145"/>
            <a:ext cx="528991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400" b="0" dirty="0">
                <a:latin typeface="+mn-lt"/>
              </a:rPr>
              <a:t>20</a:t>
            </a:r>
          </a:p>
        </p:txBody>
      </p:sp>
      <p:sp>
        <p:nvSpPr>
          <p:cNvPr id="140" name="Rectangle 31"/>
          <p:cNvSpPr>
            <a:spLocks noChangeArrowheads="1"/>
          </p:cNvSpPr>
          <p:nvPr/>
        </p:nvSpPr>
        <p:spPr bwMode="auto">
          <a:xfrm>
            <a:off x="548021" y="4602480"/>
            <a:ext cx="1539652" cy="58541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128.112.0.0/16</a:t>
            </a:r>
          </a:p>
          <a:p>
            <a:pPr algn="l" eaLnBrk="0" hangingPunct="0"/>
            <a:r>
              <a:rPr lang="en-US" b="0" dirty="0">
                <a:solidFill>
                  <a:schemeClr val="bg1"/>
                </a:solidFill>
                <a:latin typeface="+mn-lt"/>
              </a:rPr>
              <a:t>Cost = 30</a:t>
            </a:r>
            <a:endParaRPr lang="en-US" sz="1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1" name="Rectangle 31"/>
          <p:cNvSpPr>
            <a:spLocks noChangeArrowheads="1"/>
          </p:cNvSpPr>
          <p:nvPr/>
        </p:nvSpPr>
        <p:spPr bwMode="auto">
          <a:xfrm>
            <a:off x="701103" y="2621304"/>
            <a:ext cx="1539652" cy="58541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128.112.0.0/16</a:t>
            </a:r>
          </a:p>
          <a:p>
            <a:pPr algn="l" eaLnBrk="0" hangingPunct="0"/>
            <a:r>
              <a:rPr lang="en-US" b="0" dirty="0">
                <a:solidFill>
                  <a:schemeClr val="bg1"/>
                </a:solidFill>
                <a:latin typeface="+mn-lt"/>
              </a:rPr>
              <a:t>Cost = 30</a:t>
            </a:r>
            <a:endParaRPr lang="en-US" sz="1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2" name="AutoShape 101"/>
          <p:cNvSpPr>
            <a:spLocks noChangeArrowheads="1"/>
          </p:cNvSpPr>
          <p:nvPr/>
        </p:nvSpPr>
        <p:spPr bwMode="auto">
          <a:xfrm>
            <a:off x="1307464" y="41719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45" name="Line 60"/>
          <p:cNvSpPr>
            <a:spLocks noChangeShapeType="1"/>
          </p:cNvSpPr>
          <p:nvPr/>
        </p:nvSpPr>
        <p:spPr bwMode="auto">
          <a:xfrm>
            <a:off x="1233926" y="3525782"/>
            <a:ext cx="1006829" cy="292093"/>
          </a:xfrm>
          <a:prstGeom prst="line">
            <a:avLst/>
          </a:prstGeom>
          <a:noFill/>
          <a:ln w="57150" cmpd="thinThick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pic>
        <p:nvPicPr>
          <p:cNvPr id="146" name="Picture 8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9" y="328865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" name="AutoShape 101"/>
          <p:cNvSpPr>
            <a:spLocks noChangeArrowheads="1"/>
          </p:cNvSpPr>
          <p:nvPr/>
        </p:nvSpPr>
        <p:spPr bwMode="auto">
          <a:xfrm rot="1112379">
            <a:off x="1340350" y="3345013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48" name="Line 60"/>
          <p:cNvSpPr>
            <a:spLocks noChangeShapeType="1"/>
          </p:cNvSpPr>
          <p:nvPr/>
        </p:nvSpPr>
        <p:spPr bwMode="auto">
          <a:xfrm>
            <a:off x="5490966" y="3678182"/>
            <a:ext cx="1006829" cy="292093"/>
          </a:xfrm>
          <a:prstGeom prst="line">
            <a:avLst/>
          </a:prstGeom>
          <a:noFill/>
          <a:ln w="57150" cmpd="thinThick">
            <a:solidFill>
              <a:srgbClr val="FF0033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pic>
        <p:nvPicPr>
          <p:cNvPr id="149" name="Picture 8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279" y="344105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AutoShape 101"/>
          <p:cNvSpPr>
            <a:spLocks noChangeArrowheads="1"/>
          </p:cNvSpPr>
          <p:nvPr/>
        </p:nvSpPr>
        <p:spPr bwMode="auto">
          <a:xfrm rot="1112379">
            <a:off x="5597390" y="3497413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51" name="Rectangle 31"/>
          <p:cNvSpPr>
            <a:spLocks noChangeArrowheads="1"/>
          </p:cNvSpPr>
          <p:nvPr/>
        </p:nvSpPr>
        <p:spPr bwMode="auto">
          <a:xfrm>
            <a:off x="4733941" y="4754880"/>
            <a:ext cx="1913985" cy="831639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128.112.0.0/16</a:t>
            </a:r>
          </a:p>
          <a:p>
            <a:pPr algn="l" eaLnBrk="0" hangingPunct="0"/>
            <a:r>
              <a:rPr lang="en-US" b="0" dirty="0">
                <a:solidFill>
                  <a:schemeClr val="bg1"/>
                </a:solidFill>
                <a:latin typeface="+mn-lt"/>
              </a:rPr>
              <a:t>AS Path = 7018 88</a:t>
            </a:r>
          </a:p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Community = 8</a:t>
            </a:r>
          </a:p>
        </p:txBody>
      </p:sp>
      <p:sp>
        <p:nvSpPr>
          <p:cNvPr id="153" name="Rectangle 31"/>
          <p:cNvSpPr>
            <a:spLocks noChangeArrowheads="1"/>
          </p:cNvSpPr>
          <p:nvPr/>
        </p:nvSpPr>
        <p:spPr bwMode="auto">
          <a:xfrm>
            <a:off x="4089928" y="2553848"/>
            <a:ext cx="2085507" cy="831639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128.112.0.0/16</a:t>
            </a:r>
          </a:p>
          <a:p>
            <a:pPr algn="l" eaLnBrk="0" hangingPunct="0"/>
            <a:r>
              <a:rPr lang="en-US" b="0" dirty="0">
                <a:solidFill>
                  <a:schemeClr val="bg1"/>
                </a:solidFill>
                <a:latin typeface="+mn-lt"/>
              </a:rPr>
              <a:t>AS Path = 152 33 88</a:t>
            </a:r>
          </a:p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Community = 10</a:t>
            </a:r>
          </a:p>
        </p:txBody>
      </p:sp>
      <p:sp>
        <p:nvSpPr>
          <p:cNvPr id="154" name="Rectangle 31"/>
          <p:cNvSpPr>
            <a:spLocks noChangeArrowheads="1"/>
          </p:cNvSpPr>
          <p:nvPr/>
        </p:nvSpPr>
        <p:spPr bwMode="auto">
          <a:xfrm>
            <a:off x="6497795" y="3079975"/>
            <a:ext cx="2428550" cy="831639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128.112.0.0/16</a:t>
            </a:r>
          </a:p>
          <a:p>
            <a:pPr algn="l" eaLnBrk="0" hangingPunct="0"/>
            <a:r>
              <a:rPr lang="en-US" b="0" dirty="0">
                <a:solidFill>
                  <a:schemeClr val="bg1"/>
                </a:solidFill>
                <a:latin typeface="+mn-lt"/>
              </a:rPr>
              <a:t>AS Path = 52 152 33 88 </a:t>
            </a:r>
          </a:p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Community = 10</a:t>
            </a:r>
          </a:p>
        </p:txBody>
      </p:sp>
    </p:spTree>
    <p:extLst>
      <p:ext uri="{BB962C8B-B14F-4D97-AF65-F5344CB8AC3E}">
        <p14:creationId xmlns:p14="http://schemas.microsoft.com/office/powerpoint/2010/main" val="40551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7" grpId="0" animBg="1"/>
      <p:bldP spid="128" grpId="0" animBg="1"/>
      <p:bldP spid="130" grpId="0" animBg="1"/>
      <p:bldP spid="132" grpId="0"/>
      <p:bldP spid="148" grpId="0" animBg="1"/>
      <p:bldP spid="150" grpId="0" animBg="1"/>
      <p:bldP spid="151" grpId="0" animBg="1"/>
      <p:bldP spid="153" grpId="0" animBg="1"/>
      <p:bldP spid="1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2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CS 118: BGP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07" y="1624692"/>
            <a:ext cx="8357593" cy="4693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4064" y="367393"/>
            <a:ext cx="6262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REMINDER TO VOTE FROM AVALON KELLY OF UCLA AND CAL PIRG</a:t>
            </a:r>
          </a:p>
        </p:txBody>
      </p:sp>
    </p:spTree>
    <p:extLst>
      <p:ext uri="{BB962C8B-B14F-4D97-AF65-F5344CB8AC3E}">
        <p14:creationId xmlns:p14="http://schemas.microsoft.com/office/powerpoint/2010/main" val="4047067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600200"/>
            <a:ext cx="8095116" cy="4392386"/>
          </a:xfrm>
        </p:spPr>
        <p:txBody>
          <a:bodyPr/>
          <a:lstStyle/>
          <a:p>
            <a:r>
              <a:rPr lang="en-US" b="1" dirty="0">
                <a:latin typeface="Arial" charset="0"/>
              </a:rPr>
              <a:t>AS path:</a:t>
            </a:r>
            <a:r>
              <a:rPr lang="en-US" dirty="0">
                <a:latin typeface="Arial" charset="0"/>
              </a:rPr>
              <a:t> ASs the announcement traversed</a:t>
            </a:r>
            <a:endParaRPr lang="en-US" b="1" dirty="0">
              <a:latin typeface="Arial" charset="0"/>
            </a:endParaRPr>
          </a:p>
          <a:p>
            <a:r>
              <a:rPr lang="en-US" b="1" dirty="0">
                <a:latin typeface="Arial" charset="0"/>
              </a:rPr>
              <a:t>Next-hop</a:t>
            </a:r>
            <a:r>
              <a:rPr lang="en-US" dirty="0">
                <a:latin typeface="Arial" charset="0"/>
              </a:rPr>
              <a:t>: where the route was heard from</a:t>
            </a:r>
            <a:endParaRPr lang="en-US" b="1" dirty="0">
              <a:latin typeface="Arial" charset="0"/>
            </a:endParaRPr>
          </a:p>
          <a:p>
            <a:r>
              <a:rPr lang="en-US" b="1" dirty="0">
                <a:latin typeface="Arial" charset="0"/>
              </a:rPr>
              <a:t>Origin: </a:t>
            </a:r>
            <a:r>
              <a:rPr lang="en-US" dirty="0">
                <a:latin typeface="Arial" charset="0"/>
              </a:rPr>
              <a:t>Route came</a:t>
            </a:r>
            <a:r>
              <a:rPr lang="en-US" b="1" dirty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from Inside (IGP) or outside (EGP)</a:t>
            </a:r>
            <a:endParaRPr lang="en-US" b="1" dirty="0">
              <a:latin typeface="Arial" charset="0"/>
            </a:endParaRPr>
          </a:p>
          <a:p>
            <a:r>
              <a:rPr lang="en-US" b="1" dirty="0">
                <a:latin typeface="Arial" charset="0"/>
              </a:rPr>
              <a:t>Local </a:t>
            </a:r>
            <a:r>
              <a:rPr lang="en-US" b="1" dirty="0" err="1">
                <a:latin typeface="Arial" charset="0"/>
              </a:rPr>
              <a:t>pref</a:t>
            </a:r>
            <a:r>
              <a:rPr lang="en-US" b="1" dirty="0">
                <a:latin typeface="Arial" charset="0"/>
              </a:rPr>
              <a:t>: </a:t>
            </a:r>
            <a:r>
              <a:rPr lang="en-US" dirty="0">
                <a:latin typeface="Arial" charset="0"/>
              </a:rPr>
              <a:t>Statically configured ranking of routes within AS </a:t>
            </a:r>
            <a:endParaRPr lang="en-US" b="1" dirty="0">
              <a:latin typeface="Arial" charset="0"/>
            </a:endParaRPr>
          </a:p>
          <a:p>
            <a:r>
              <a:rPr lang="en-US" b="1" dirty="0">
                <a:latin typeface="Arial" charset="0"/>
              </a:rPr>
              <a:t>Multi Exit Discriminator: </a:t>
            </a:r>
            <a:r>
              <a:rPr lang="en-US" dirty="0">
                <a:latin typeface="Arial" charset="0"/>
              </a:rPr>
              <a:t> preference for where to </a:t>
            </a:r>
            <a:r>
              <a:rPr lang="en-US" i="1" dirty="0">
                <a:latin typeface="Arial" charset="0"/>
              </a:rPr>
              <a:t>exit</a:t>
            </a:r>
            <a:r>
              <a:rPr lang="en-US" dirty="0">
                <a:latin typeface="Arial" charset="0"/>
              </a:rPr>
              <a:t> network</a:t>
            </a:r>
          </a:p>
          <a:p>
            <a:r>
              <a:rPr lang="en-US" b="1" dirty="0">
                <a:latin typeface="Arial" charset="0"/>
              </a:rPr>
              <a:t>Community: </a:t>
            </a:r>
            <a:r>
              <a:rPr lang="en-US" dirty="0">
                <a:latin typeface="Arial" charset="0"/>
              </a:rPr>
              <a:t>opaque data used for tag routes that are to be treated equivalently.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BGP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20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  <a:latin typeface="+mj-lt"/>
              </a:rPr>
              <a:t>CS 118</a:t>
            </a:r>
            <a:r>
              <a:rPr lang="en-US" b="0" dirty="0">
                <a:latin typeface="+mj-lt"/>
              </a:rPr>
              <a:t>: 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80644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924800" cy="47244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Default decision for route selection</a:t>
            </a:r>
          </a:p>
          <a:p>
            <a:pPr lvl="1"/>
            <a:r>
              <a:rPr lang="en-US" dirty="0">
                <a:latin typeface="Arial" charset="0"/>
              </a:rPr>
              <a:t>Highest local </a:t>
            </a:r>
            <a:r>
              <a:rPr lang="en-US" dirty="0" err="1">
                <a:latin typeface="Arial" charset="0"/>
              </a:rPr>
              <a:t>pref</a:t>
            </a:r>
            <a:r>
              <a:rPr lang="en-US" dirty="0">
                <a:latin typeface="Arial" charset="0"/>
              </a:rPr>
              <a:t>, shortest AS path, lowest MED, prefer </a:t>
            </a:r>
            <a:r>
              <a:rPr lang="en-US" dirty="0" err="1">
                <a:latin typeface="Arial" charset="0"/>
              </a:rPr>
              <a:t>eBGP</a:t>
            </a:r>
            <a:r>
              <a:rPr lang="en-US" dirty="0">
                <a:latin typeface="Arial" charset="0"/>
              </a:rPr>
              <a:t> over </a:t>
            </a:r>
            <a:r>
              <a:rPr lang="en-US" dirty="0" err="1">
                <a:latin typeface="Arial" charset="0"/>
              </a:rPr>
              <a:t>iBGP</a:t>
            </a:r>
            <a:r>
              <a:rPr lang="en-US" dirty="0">
                <a:latin typeface="Arial" charset="0"/>
              </a:rPr>
              <a:t>, lowest IGP cost, router id </a:t>
            </a:r>
          </a:p>
          <a:p>
            <a:pPr lvl="2"/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Many policies built on default decision process, but…</a:t>
            </a:r>
          </a:p>
          <a:p>
            <a:pPr lvl="1"/>
            <a:r>
              <a:rPr lang="en-US" dirty="0">
                <a:latin typeface="Arial" charset="0"/>
              </a:rPr>
              <a:t>Possible to create arbitrary policies in principal</a:t>
            </a:r>
          </a:p>
          <a:p>
            <a:pPr lvl="2"/>
            <a:r>
              <a:rPr lang="en-US" dirty="0">
                <a:latin typeface="Arial" charset="0"/>
              </a:rPr>
              <a:t>Any criteria: BGP attributes, source address, prime number of bytes in message, …</a:t>
            </a:r>
          </a:p>
          <a:p>
            <a:pPr lvl="2"/>
            <a:r>
              <a:rPr lang="en-US" dirty="0">
                <a:latin typeface="Arial" charset="0"/>
              </a:rPr>
              <a:t>Can have separate policy for inbound routes, installed routes and outbound routes</a:t>
            </a:r>
          </a:p>
          <a:p>
            <a:pPr lvl="1"/>
            <a:r>
              <a:rPr lang="en-US" dirty="0">
                <a:latin typeface="Arial" charset="0"/>
              </a:rPr>
              <a:t>Limited only by power of vendor-specific routing language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Decision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21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  <a:latin typeface="+mj-lt"/>
              </a:rPr>
              <a:t>CS 118</a:t>
            </a:r>
            <a:r>
              <a:rPr lang="en-US" b="0" dirty="0">
                <a:latin typeface="+mj-lt"/>
              </a:rPr>
              <a:t>: 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180754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2"/>
          <p:cNvGrpSpPr>
            <a:grpSpLocks/>
          </p:cNvGrpSpPr>
          <p:nvPr/>
        </p:nvGrpSpPr>
        <p:grpSpPr bwMode="auto">
          <a:xfrm>
            <a:off x="2667000" y="1905000"/>
            <a:ext cx="5181600" cy="755650"/>
            <a:chOff x="244" y="2596"/>
            <a:chExt cx="4120" cy="1144"/>
          </a:xfrm>
        </p:grpSpPr>
        <p:grpSp>
          <p:nvGrpSpPr>
            <p:cNvPr id="40061" name="Group 3"/>
            <p:cNvGrpSpPr>
              <a:grpSpLocks/>
            </p:cNvGrpSpPr>
            <p:nvPr/>
          </p:nvGrpSpPr>
          <p:grpSpPr bwMode="auto">
            <a:xfrm>
              <a:off x="331" y="2596"/>
              <a:ext cx="4033" cy="1144"/>
              <a:chOff x="331" y="2596"/>
              <a:chExt cx="4033" cy="1144"/>
            </a:xfrm>
          </p:grpSpPr>
          <p:sp>
            <p:nvSpPr>
              <p:cNvPr id="40074" name="Oval 4"/>
              <p:cNvSpPr>
                <a:spLocks noChangeArrowheads="1"/>
              </p:cNvSpPr>
              <p:nvPr/>
            </p:nvSpPr>
            <p:spPr bwMode="auto">
              <a:xfrm>
                <a:off x="675" y="2698"/>
                <a:ext cx="3460" cy="87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5" name="Oval 5"/>
              <p:cNvSpPr>
                <a:spLocks noChangeArrowheads="1"/>
              </p:cNvSpPr>
              <p:nvPr/>
            </p:nvSpPr>
            <p:spPr bwMode="auto">
              <a:xfrm>
                <a:off x="791" y="2698"/>
                <a:ext cx="803" cy="12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6" name="Oval 6"/>
              <p:cNvSpPr>
                <a:spLocks noChangeArrowheads="1"/>
              </p:cNvSpPr>
              <p:nvPr/>
            </p:nvSpPr>
            <p:spPr bwMode="auto">
              <a:xfrm>
                <a:off x="2872" y="2664"/>
                <a:ext cx="1147" cy="22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7" name="Oval 7"/>
              <p:cNvSpPr>
                <a:spLocks noChangeArrowheads="1"/>
              </p:cNvSpPr>
              <p:nvPr/>
            </p:nvSpPr>
            <p:spPr bwMode="auto">
              <a:xfrm>
                <a:off x="1833" y="2596"/>
                <a:ext cx="1377" cy="4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8" name="Oval 8"/>
              <p:cNvSpPr>
                <a:spLocks noChangeArrowheads="1"/>
              </p:cNvSpPr>
              <p:nvPr/>
            </p:nvSpPr>
            <p:spPr bwMode="auto">
              <a:xfrm>
                <a:off x="331" y="2799"/>
                <a:ext cx="2533" cy="26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9" name="Oval 9"/>
              <p:cNvSpPr>
                <a:spLocks noChangeArrowheads="1"/>
              </p:cNvSpPr>
              <p:nvPr/>
            </p:nvSpPr>
            <p:spPr bwMode="auto">
              <a:xfrm>
                <a:off x="1602" y="3206"/>
                <a:ext cx="1376" cy="53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80" name="Oval 10"/>
              <p:cNvSpPr>
                <a:spLocks noChangeArrowheads="1"/>
              </p:cNvSpPr>
              <p:nvPr/>
            </p:nvSpPr>
            <p:spPr bwMode="auto">
              <a:xfrm>
                <a:off x="3332" y="2833"/>
                <a:ext cx="1032" cy="29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81" name="Oval 11"/>
              <p:cNvSpPr>
                <a:spLocks noChangeArrowheads="1"/>
              </p:cNvSpPr>
              <p:nvPr/>
            </p:nvSpPr>
            <p:spPr bwMode="auto">
              <a:xfrm>
                <a:off x="562" y="2969"/>
                <a:ext cx="686" cy="53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82" name="Oval 12"/>
              <p:cNvSpPr>
                <a:spLocks noChangeArrowheads="1"/>
              </p:cNvSpPr>
              <p:nvPr/>
            </p:nvSpPr>
            <p:spPr bwMode="auto">
              <a:xfrm>
                <a:off x="3448" y="3240"/>
                <a:ext cx="687" cy="19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83" name="Oval 13"/>
              <p:cNvSpPr>
                <a:spLocks noChangeArrowheads="1"/>
              </p:cNvSpPr>
              <p:nvPr/>
            </p:nvSpPr>
            <p:spPr bwMode="auto">
              <a:xfrm>
                <a:off x="1140" y="3375"/>
                <a:ext cx="685" cy="1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84" name="Oval 14"/>
              <p:cNvSpPr>
                <a:spLocks noChangeArrowheads="1"/>
              </p:cNvSpPr>
              <p:nvPr/>
            </p:nvSpPr>
            <p:spPr bwMode="auto">
              <a:xfrm>
                <a:off x="2756" y="3375"/>
                <a:ext cx="1032" cy="1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062" name="Group 15"/>
            <p:cNvGrpSpPr>
              <a:grpSpLocks/>
            </p:cNvGrpSpPr>
            <p:nvPr/>
          </p:nvGrpSpPr>
          <p:grpSpPr bwMode="auto">
            <a:xfrm>
              <a:off x="244" y="2596"/>
              <a:ext cx="4033" cy="1144"/>
              <a:chOff x="244" y="2596"/>
              <a:chExt cx="4033" cy="1144"/>
            </a:xfrm>
          </p:grpSpPr>
          <p:sp>
            <p:nvSpPr>
              <p:cNvPr id="40063" name="Oval 16"/>
              <p:cNvSpPr>
                <a:spLocks noChangeArrowheads="1"/>
              </p:cNvSpPr>
              <p:nvPr/>
            </p:nvSpPr>
            <p:spPr bwMode="auto">
              <a:xfrm>
                <a:off x="589" y="2698"/>
                <a:ext cx="3457" cy="87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4" name="Oval 17"/>
              <p:cNvSpPr>
                <a:spLocks noChangeArrowheads="1"/>
              </p:cNvSpPr>
              <p:nvPr/>
            </p:nvSpPr>
            <p:spPr bwMode="auto">
              <a:xfrm>
                <a:off x="704" y="2698"/>
                <a:ext cx="802" cy="12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5" name="Oval 18"/>
              <p:cNvSpPr>
                <a:spLocks noChangeArrowheads="1"/>
              </p:cNvSpPr>
              <p:nvPr/>
            </p:nvSpPr>
            <p:spPr bwMode="auto">
              <a:xfrm>
                <a:off x="2783" y="2664"/>
                <a:ext cx="1150" cy="229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6" name="Oval 19"/>
              <p:cNvSpPr>
                <a:spLocks noChangeArrowheads="1"/>
              </p:cNvSpPr>
              <p:nvPr/>
            </p:nvSpPr>
            <p:spPr bwMode="auto">
              <a:xfrm>
                <a:off x="1744" y="2596"/>
                <a:ext cx="1378" cy="46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7" name="Oval 20"/>
              <p:cNvSpPr>
                <a:spLocks noChangeArrowheads="1"/>
              </p:cNvSpPr>
              <p:nvPr/>
            </p:nvSpPr>
            <p:spPr bwMode="auto">
              <a:xfrm>
                <a:off x="244" y="2799"/>
                <a:ext cx="2531" cy="26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8" name="Oval 21"/>
              <p:cNvSpPr>
                <a:spLocks noChangeArrowheads="1"/>
              </p:cNvSpPr>
              <p:nvPr/>
            </p:nvSpPr>
            <p:spPr bwMode="auto">
              <a:xfrm>
                <a:off x="1514" y="3206"/>
                <a:ext cx="1378" cy="534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9" name="Oval 22"/>
              <p:cNvSpPr>
                <a:spLocks noChangeArrowheads="1"/>
              </p:cNvSpPr>
              <p:nvPr/>
            </p:nvSpPr>
            <p:spPr bwMode="auto">
              <a:xfrm>
                <a:off x="3244" y="2833"/>
                <a:ext cx="1033" cy="2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0" name="Oval 23"/>
              <p:cNvSpPr>
                <a:spLocks noChangeArrowheads="1"/>
              </p:cNvSpPr>
              <p:nvPr/>
            </p:nvSpPr>
            <p:spPr bwMode="auto">
              <a:xfrm>
                <a:off x="473" y="2969"/>
                <a:ext cx="687" cy="534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1" name="Oval 24"/>
              <p:cNvSpPr>
                <a:spLocks noChangeArrowheads="1"/>
              </p:cNvSpPr>
              <p:nvPr/>
            </p:nvSpPr>
            <p:spPr bwMode="auto">
              <a:xfrm>
                <a:off x="3360" y="3240"/>
                <a:ext cx="686" cy="1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2" name="Oval 25"/>
              <p:cNvSpPr>
                <a:spLocks noChangeArrowheads="1"/>
              </p:cNvSpPr>
              <p:nvPr/>
            </p:nvSpPr>
            <p:spPr bwMode="auto">
              <a:xfrm>
                <a:off x="1054" y="3375"/>
                <a:ext cx="682" cy="19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3" name="Oval 26"/>
              <p:cNvSpPr>
                <a:spLocks noChangeArrowheads="1"/>
              </p:cNvSpPr>
              <p:nvPr/>
            </p:nvSpPr>
            <p:spPr bwMode="auto">
              <a:xfrm>
                <a:off x="2670" y="3375"/>
                <a:ext cx="1028" cy="19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9939" name="Group 27"/>
          <p:cNvGrpSpPr>
            <a:grpSpLocks/>
          </p:cNvGrpSpPr>
          <p:nvPr/>
        </p:nvGrpSpPr>
        <p:grpSpPr bwMode="auto">
          <a:xfrm>
            <a:off x="4800600" y="3429000"/>
            <a:ext cx="2590800" cy="755650"/>
            <a:chOff x="244" y="2596"/>
            <a:chExt cx="4120" cy="1144"/>
          </a:xfrm>
        </p:grpSpPr>
        <p:grpSp>
          <p:nvGrpSpPr>
            <p:cNvPr id="40037" name="Group 28"/>
            <p:cNvGrpSpPr>
              <a:grpSpLocks/>
            </p:cNvGrpSpPr>
            <p:nvPr/>
          </p:nvGrpSpPr>
          <p:grpSpPr bwMode="auto">
            <a:xfrm>
              <a:off x="331" y="2596"/>
              <a:ext cx="4033" cy="1144"/>
              <a:chOff x="331" y="2596"/>
              <a:chExt cx="4033" cy="1144"/>
            </a:xfrm>
          </p:grpSpPr>
          <p:sp>
            <p:nvSpPr>
              <p:cNvPr id="40050" name="Oval 29"/>
              <p:cNvSpPr>
                <a:spLocks noChangeArrowheads="1"/>
              </p:cNvSpPr>
              <p:nvPr/>
            </p:nvSpPr>
            <p:spPr bwMode="auto">
              <a:xfrm>
                <a:off x="675" y="2698"/>
                <a:ext cx="3460" cy="87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1" name="Oval 30"/>
              <p:cNvSpPr>
                <a:spLocks noChangeArrowheads="1"/>
              </p:cNvSpPr>
              <p:nvPr/>
            </p:nvSpPr>
            <p:spPr bwMode="auto">
              <a:xfrm>
                <a:off x="791" y="2698"/>
                <a:ext cx="803" cy="12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2" name="Oval 31"/>
              <p:cNvSpPr>
                <a:spLocks noChangeArrowheads="1"/>
              </p:cNvSpPr>
              <p:nvPr/>
            </p:nvSpPr>
            <p:spPr bwMode="auto">
              <a:xfrm>
                <a:off x="2872" y="2664"/>
                <a:ext cx="1147" cy="22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3" name="Oval 32"/>
              <p:cNvSpPr>
                <a:spLocks noChangeArrowheads="1"/>
              </p:cNvSpPr>
              <p:nvPr/>
            </p:nvSpPr>
            <p:spPr bwMode="auto">
              <a:xfrm>
                <a:off x="1833" y="2596"/>
                <a:ext cx="1377" cy="4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4" name="Oval 33"/>
              <p:cNvSpPr>
                <a:spLocks noChangeArrowheads="1"/>
              </p:cNvSpPr>
              <p:nvPr/>
            </p:nvSpPr>
            <p:spPr bwMode="auto">
              <a:xfrm>
                <a:off x="331" y="2799"/>
                <a:ext cx="2533" cy="26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5" name="Oval 34"/>
              <p:cNvSpPr>
                <a:spLocks noChangeArrowheads="1"/>
              </p:cNvSpPr>
              <p:nvPr/>
            </p:nvSpPr>
            <p:spPr bwMode="auto">
              <a:xfrm>
                <a:off x="1602" y="3206"/>
                <a:ext cx="1376" cy="53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6" name="Oval 35"/>
              <p:cNvSpPr>
                <a:spLocks noChangeArrowheads="1"/>
              </p:cNvSpPr>
              <p:nvPr/>
            </p:nvSpPr>
            <p:spPr bwMode="auto">
              <a:xfrm>
                <a:off x="3332" y="2833"/>
                <a:ext cx="1032" cy="29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7" name="Oval 36"/>
              <p:cNvSpPr>
                <a:spLocks noChangeArrowheads="1"/>
              </p:cNvSpPr>
              <p:nvPr/>
            </p:nvSpPr>
            <p:spPr bwMode="auto">
              <a:xfrm>
                <a:off x="562" y="2969"/>
                <a:ext cx="686" cy="53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8" name="Oval 37"/>
              <p:cNvSpPr>
                <a:spLocks noChangeArrowheads="1"/>
              </p:cNvSpPr>
              <p:nvPr/>
            </p:nvSpPr>
            <p:spPr bwMode="auto">
              <a:xfrm>
                <a:off x="3448" y="3240"/>
                <a:ext cx="687" cy="19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9" name="Oval 38"/>
              <p:cNvSpPr>
                <a:spLocks noChangeArrowheads="1"/>
              </p:cNvSpPr>
              <p:nvPr/>
            </p:nvSpPr>
            <p:spPr bwMode="auto">
              <a:xfrm>
                <a:off x="1140" y="3375"/>
                <a:ext cx="685" cy="1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0" name="Oval 39"/>
              <p:cNvSpPr>
                <a:spLocks noChangeArrowheads="1"/>
              </p:cNvSpPr>
              <p:nvPr/>
            </p:nvSpPr>
            <p:spPr bwMode="auto">
              <a:xfrm>
                <a:off x="2756" y="3375"/>
                <a:ext cx="1032" cy="1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038" name="Group 40"/>
            <p:cNvGrpSpPr>
              <a:grpSpLocks/>
            </p:cNvGrpSpPr>
            <p:nvPr/>
          </p:nvGrpSpPr>
          <p:grpSpPr bwMode="auto">
            <a:xfrm>
              <a:off x="244" y="2596"/>
              <a:ext cx="4033" cy="1144"/>
              <a:chOff x="244" y="2596"/>
              <a:chExt cx="4033" cy="1144"/>
            </a:xfrm>
          </p:grpSpPr>
          <p:sp>
            <p:nvSpPr>
              <p:cNvPr id="40039" name="Oval 41"/>
              <p:cNvSpPr>
                <a:spLocks noChangeArrowheads="1"/>
              </p:cNvSpPr>
              <p:nvPr/>
            </p:nvSpPr>
            <p:spPr bwMode="auto">
              <a:xfrm>
                <a:off x="589" y="2698"/>
                <a:ext cx="3457" cy="87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0" name="Oval 42"/>
              <p:cNvSpPr>
                <a:spLocks noChangeArrowheads="1"/>
              </p:cNvSpPr>
              <p:nvPr/>
            </p:nvSpPr>
            <p:spPr bwMode="auto">
              <a:xfrm>
                <a:off x="704" y="2698"/>
                <a:ext cx="802" cy="12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1" name="Oval 43"/>
              <p:cNvSpPr>
                <a:spLocks noChangeArrowheads="1"/>
              </p:cNvSpPr>
              <p:nvPr/>
            </p:nvSpPr>
            <p:spPr bwMode="auto">
              <a:xfrm>
                <a:off x="2783" y="2664"/>
                <a:ext cx="1150" cy="229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2" name="Oval 44"/>
              <p:cNvSpPr>
                <a:spLocks noChangeArrowheads="1"/>
              </p:cNvSpPr>
              <p:nvPr/>
            </p:nvSpPr>
            <p:spPr bwMode="auto">
              <a:xfrm>
                <a:off x="1744" y="2596"/>
                <a:ext cx="1378" cy="46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3" name="Oval 45"/>
              <p:cNvSpPr>
                <a:spLocks noChangeArrowheads="1"/>
              </p:cNvSpPr>
              <p:nvPr/>
            </p:nvSpPr>
            <p:spPr bwMode="auto">
              <a:xfrm>
                <a:off x="244" y="2799"/>
                <a:ext cx="2531" cy="26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4" name="Oval 46"/>
              <p:cNvSpPr>
                <a:spLocks noChangeArrowheads="1"/>
              </p:cNvSpPr>
              <p:nvPr/>
            </p:nvSpPr>
            <p:spPr bwMode="auto">
              <a:xfrm>
                <a:off x="1514" y="3206"/>
                <a:ext cx="1378" cy="534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5" name="Oval 47"/>
              <p:cNvSpPr>
                <a:spLocks noChangeArrowheads="1"/>
              </p:cNvSpPr>
              <p:nvPr/>
            </p:nvSpPr>
            <p:spPr bwMode="auto">
              <a:xfrm>
                <a:off x="3244" y="2833"/>
                <a:ext cx="1033" cy="2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6" name="Oval 48"/>
              <p:cNvSpPr>
                <a:spLocks noChangeArrowheads="1"/>
              </p:cNvSpPr>
              <p:nvPr/>
            </p:nvSpPr>
            <p:spPr bwMode="auto">
              <a:xfrm>
                <a:off x="473" y="2969"/>
                <a:ext cx="687" cy="534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7" name="Oval 49"/>
              <p:cNvSpPr>
                <a:spLocks noChangeArrowheads="1"/>
              </p:cNvSpPr>
              <p:nvPr/>
            </p:nvSpPr>
            <p:spPr bwMode="auto">
              <a:xfrm>
                <a:off x="3360" y="3240"/>
                <a:ext cx="686" cy="1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8" name="Oval 50"/>
              <p:cNvSpPr>
                <a:spLocks noChangeArrowheads="1"/>
              </p:cNvSpPr>
              <p:nvPr/>
            </p:nvSpPr>
            <p:spPr bwMode="auto">
              <a:xfrm>
                <a:off x="1054" y="3375"/>
                <a:ext cx="682" cy="19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9" name="Oval 51"/>
              <p:cNvSpPr>
                <a:spLocks noChangeArrowheads="1"/>
              </p:cNvSpPr>
              <p:nvPr/>
            </p:nvSpPr>
            <p:spPr bwMode="auto">
              <a:xfrm>
                <a:off x="2670" y="3375"/>
                <a:ext cx="1028" cy="19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9940" name="Group 52"/>
          <p:cNvGrpSpPr>
            <a:grpSpLocks/>
          </p:cNvGrpSpPr>
          <p:nvPr/>
        </p:nvGrpSpPr>
        <p:grpSpPr bwMode="auto">
          <a:xfrm>
            <a:off x="5410200" y="5491163"/>
            <a:ext cx="2743200" cy="522287"/>
            <a:chOff x="244" y="2596"/>
            <a:chExt cx="4120" cy="1144"/>
          </a:xfrm>
        </p:grpSpPr>
        <p:grpSp>
          <p:nvGrpSpPr>
            <p:cNvPr id="40013" name="Group 53"/>
            <p:cNvGrpSpPr>
              <a:grpSpLocks/>
            </p:cNvGrpSpPr>
            <p:nvPr/>
          </p:nvGrpSpPr>
          <p:grpSpPr bwMode="auto">
            <a:xfrm>
              <a:off x="331" y="2596"/>
              <a:ext cx="4033" cy="1144"/>
              <a:chOff x="331" y="2596"/>
              <a:chExt cx="4033" cy="1144"/>
            </a:xfrm>
          </p:grpSpPr>
          <p:sp>
            <p:nvSpPr>
              <p:cNvPr id="40026" name="Oval 54"/>
              <p:cNvSpPr>
                <a:spLocks noChangeArrowheads="1"/>
              </p:cNvSpPr>
              <p:nvPr/>
            </p:nvSpPr>
            <p:spPr bwMode="auto">
              <a:xfrm>
                <a:off x="675" y="2698"/>
                <a:ext cx="3460" cy="87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7" name="Oval 55"/>
              <p:cNvSpPr>
                <a:spLocks noChangeArrowheads="1"/>
              </p:cNvSpPr>
              <p:nvPr/>
            </p:nvSpPr>
            <p:spPr bwMode="auto">
              <a:xfrm>
                <a:off x="791" y="2698"/>
                <a:ext cx="803" cy="12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8" name="Oval 56"/>
              <p:cNvSpPr>
                <a:spLocks noChangeArrowheads="1"/>
              </p:cNvSpPr>
              <p:nvPr/>
            </p:nvSpPr>
            <p:spPr bwMode="auto">
              <a:xfrm>
                <a:off x="2872" y="2664"/>
                <a:ext cx="1147" cy="22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9" name="Oval 57"/>
              <p:cNvSpPr>
                <a:spLocks noChangeArrowheads="1"/>
              </p:cNvSpPr>
              <p:nvPr/>
            </p:nvSpPr>
            <p:spPr bwMode="auto">
              <a:xfrm>
                <a:off x="1833" y="2596"/>
                <a:ext cx="1377" cy="4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30" name="Oval 58"/>
              <p:cNvSpPr>
                <a:spLocks noChangeArrowheads="1"/>
              </p:cNvSpPr>
              <p:nvPr/>
            </p:nvSpPr>
            <p:spPr bwMode="auto">
              <a:xfrm>
                <a:off x="331" y="2799"/>
                <a:ext cx="2533" cy="26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31" name="Oval 59"/>
              <p:cNvSpPr>
                <a:spLocks noChangeArrowheads="1"/>
              </p:cNvSpPr>
              <p:nvPr/>
            </p:nvSpPr>
            <p:spPr bwMode="auto">
              <a:xfrm>
                <a:off x="1602" y="3206"/>
                <a:ext cx="1376" cy="53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32" name="Oval 60"/>
              <p:cNvSpPr>
                <a:spLocks noChangeArrowheads="1"/>
              </p:cNvSpPr>
              <p:nvPr/>
            </p:nvSpPr>
            <p:spPr bwMode="auto">
              <a:xfrm>
                <a:off x="3332" y="2833"/>
                <a:ext cx="1032" cy="29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33" name="Oval 61"/>
              <p:cNvSpPr>
                <a:spLocks noChangeArrowheads="1"/>
              </p:cNvSpPr>
              <p:nvPr/>
            </p:nvSpPr>
            <p:spPr bwMode="auto">
              <a:xfrm>
                <a:off x="562" y="2969"/>
                <a:ext cx="686" cy="53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34" name="Oval 62"/>
              <p:cNvSpPr>
                <a:spLocks noChangeArrowheads="1"/>
              </p:cNvSpPr>
              <p:nvPr/>
            </p:nvSpPr>
            <p:spPr bwMode="auto">
              <a:xfrm>
                <a:off x="3448" y="3240"/>
                <a:ext cx="687" cy="19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35" name="Oval 63"/>
              <p:cNvSpPr>
                <a:spLocks noChangeArrowheads="1"/>
              </p:cNvSpPr>
              <p:nvPr/>
            </p:nvSpPr>
            <p:spPr bwMode="auto">
              <a:xfrm>
                <a:off x="1140" y="3375"/>
                <a:ext cx="685" cy="1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36" name="Oval 64"/>
              <p:cNvSpPr>
                <a:spLocks noChangeArrowheads="1"/>
              </p:cNvSpPr>
              <p:nvPr/>
            </p:nvSpPr>
            <p:spPr bwMode="auto">
              <a:xfrm>
                <a:off x="2756" y="3375"/>
                <a:ext cx="1032" cy="1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014" name="Group 65"/>
            <p:cNvGrpSpPr>
              <a:grpSpLocks/>
            </p:cNvGrpSpPr>
            <p:nvPr/>
          </p:nvGrpSpPr>
          <p:grpSpPr bwMode="auto">
            <a:xfrm>
              <a:off x="244" y="2596"/>
              <a:ext cx="4033" cy="1144"/>
              <a:chOff x="244" y="2596"/>
              <a:chExt cx="4033" cy="1144"/>
            </a:xfrm>
          </p:grpSpPr>
          <p:sp>
            <p:nvSpPr>
              <p:cNvPr id="40015" name="Oval 66"/>
              <p:cNvSpPr>
                <a:spLocks noChangeArrowheads="1"/>
              </p:cNvSpPr>
              <p:nvPr/>
            </p:nvSpPr>
            <p:spPr bwMode="auto">
              <a:xfrm>
                <a:off x="589" y="2698"/>
                <a:ext cx="3457" cy="87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6" name="Oval 67"/>
              <p:cNvSpPr>
                <a:spLocks noChangeArrowheads="1"/>
              </p:cNvSpPr>
              <p:nvPr/>
            </p:nvSpPr>
            <p:spPr bwMode="auto">
              <a:xfrm>
                <a:off x="704" y="2698"/>
                <a:ext cx="802" cy="12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7" name="Oval 68"/>
              <p:cNvSpPr>
                <a:spLocks noChangeArrowheads="1"/>
              </p:cNvSpPr>
              <p:nvPr/>
            </p:nvSpPr>
            <p:spPr bwMode="auto">
              <a:xfrm>
                <a:off x="2783" y="2664"/>
                <a:ext cx="1150" cy="229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8" name="Oval 69"/>
              <p:cNvSpPr>
                <a:spLocks noChangeArrowheads="1"/>
              </p:cNvSpPr>
              <p:nvPr/>
            </p:nvSpPr>
            <p:spPr bwMode="auto">
              <a:xfrm>
                <a:off x="1744" y="2596"/>
                <a:ext cx="1378" cy="46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9" name="Oval 70"/>
              <p:cNvSpPr>
                <a:spLocks noChangeArrowheads="1"/>
              </p:cNvSpPr>
              <p:nvPr/>
            </p:nvSpPr>
            <p:spPr bwMode="auto">
              <a:xfrm>
                <a:off x="244" y="2799"/>
                <a:ext cx="2531" cy="26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0" name="Oval 71"/>
              <p:cNvSpPr>
                <a:spLocks noChangeArrowheads="1"/>
              </p:cNvSpPr>
              <p:nvPr/>
            </p:nvSpPr>
            <p:spPr bwMode="auto">
              <a:xfrm>
                <a:off x="1514" y="3206"/>
                <a:ext cx="1378" cy="534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1" name="Oval 72"/>
              <p:cNvSpPr>
                <a:spLocks noChangeArrowheads="1"/>
              </p:cNvSpPr>
              <p:nvPr/>
            </p:nvSpPr>
            <p:spPr bwMode="auto">
              <a:xfrm>
                <a:off x="3244" y="2833"/>
                <a:ext cx="1033" cy="2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2" name="Oval 73"/>
              <p:cNvSpPr>
                <a:spLocks noChangeArrowheads="1"/>
              </p:cNvSpPr>
              <p:nvPr/>
            </p:nvSpPr>
            <p:spPr bwMode="auto">
              <a:xfrm>
                <a:off x="473" y="2969"/>
                <a:ext cx="687" cy="534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3" name="Oval 74"/>
              <p:cNvSpPr>
                <a:spLocks noChangeArrowheads="1"/>
              </p:cNvSpPr>
              <p:nvPr/>
            </p:nvSpPr>
            <p:spPr bwMode="auto">
              <a:xfrm>
                <a:off x="3360" y="3240"/>
                <a:ext cx="686" cy="1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4" name="Oval 75"/>
              <p:cNvSpPr>
                <a:spLocks noChangeArrowheads="1"/>
              </p:cNvSpPr>
              <p:nvPr/>
            </p:nvSpPr>
            <p:spPr bwMode="auto">
              <a:xfrm>
                <a:off x="1054" y="3375"/>
                <a:ext cx="682" cy="19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5" name="Oval 76"/>
              <p:cNvSpPr>
                <a:spLocks noChangeArrowheads="1"/>
              </p:cNvSpPr>
              <p:nvPr/>
            </p:nvSpPr>
            <p:spPr bwMode="auto">
              <a:xfrm>
                <a:off x="2670" y="3375"/>
                <a:ext cx="1028" cy="19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9941" name="Group 77"/>
          <p:cNvGrpSpPr>
            <a:grpSpLocks/>
          </p:cNvGrpSpPr>
          <p:nvPr/>
        </p:nvGrpSpPr>
        <p:grpSpPr bwMode="auto">
          <a:xfrm>
            <a:off x="2286000" y="5186363"/>
            <a:ext cx="2209800" cy="522287"/>
            <a:chOff x="244" y="2596"/>
            <a:chExt cx="4120" cy="1144"/>
          </a:xfrm>
        </p:grpSpPr>
        <p:grpSp>
          <p:nvGrpSpPr>
            <p:cNvPr id="39989" name="Group 78"/>
            <p:cNvGrpSpPr>
              <a:grpSpLocks/>
            </p:cNvGrpSpPr>
            <p:nvPr/>
          </p:nvGrpSpPr>
          <p:grpSpPr bwMode="auto">
            <a:xfrm>
              <a:off x="331" y="2596"/>
              <a:ext cx="4033" cy="1144"/>
              <a:chOff x="331" y="2596"/>
              <a:chExt cx="4033" cy="1144"/>
            </a:xfrm>
          </p:grpSpPr>
          <p:sp>
            <p:nvSpPr>
              <p:cNvPr id="40002" name="Oval 79"/>
              <p:cNvSpPr>
                <a:spLocks noChangeArrowheads="1"/>
              </p:cNvSpPr>
              <p:nvPr/>
            </p:nvSpPr>
            <p:spPr bwMode="auto">
              <a:xfrm>
                <a:off x="675" y="2698"/>
                <a:ext cx="3460" cy="87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3" name="Oval 80"/>
              <p:cNvSpPr>
                <a:spLocks noChangeArrowheads="1"/>
              </p:cNvSpPr>
              <p:nvPr/>
            </p:nvSpPr>
            <p:spPr bwMode="auto">
              <a:xfrm>
                <a:off x="791" y="2698"/>
                <a:ext cx="803" cy="12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4" name="Oval 81"/>
              <p:cNvSpPr>
                <a:spLocks noChangeArrowheads="1"/>
              </p:cNvSpPr>
              <p:nvPr/>
            </p:nvSpPr>
            <p:spPr bwMode="auto">
              <a:xfrm>
                <a:off x="2872" y="2664"/>
                <a:ext cx="1147" cy="22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5" name="Oval 82"/>
              <p:cNvSpPr>
                <a:spLocks noChangeArrowheads="1"/>
              </p:cNvSpPr>
              <p:nvPr/>
            </p:nvSpPr>
            <p:spPr bwMode="auto">
              <a:xfrm>
                <a:off x="1833" y="2596"/>
                <a:ext cx="1377" cy="4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6" name="Oval 83"/>
              <p:cNvSpPr>
                <a:spLocks noChangeArrowheads="1"/>
              </p:cNvSpPr>
              <p:nvPr/>
            </p:nvSpPr>
            <p:spPr bwMode="auto">
              <a:xfrm>
                <a:off x="331" y="2799"/>
                <a:ext cx="2533" cy="26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7" name="Oval 84"/>
              <p:cNvSpPr>
                <a:spLocks noChangeArrowheads="1"/>
              </p:cNvSpPr>
              <p:nvPr/>
            </p:nvSpPr>
            <p:spPr bwMode="auto">
              <a:xfrm>
                <a:off x="1602" y="3206"/>
                <a:ext cx="1376" cy="53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8" name="Oval 85"/>
              <p:cNvSpPr>
                <a:spLocks noChangeArrowheads="1"/>
              </p:cNvSpPr>
              <p:nvPr/>
            </p:nvSpPr>
            <p:spPr bwMode="auto">
              <a:xfrm>
                <a:off x="3332" y="2833"/>
                <a:ext cx="1032" cy="29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9" name="Oval 86"/>
              <p:cNvSpPr>
                <a:spLocks noChangeArrowheads="1"/>
              </p:cNvSpPr>
              <p:nvPr/>
            </p:nvSpPr>
            <p:spPr bwMode="auto">
              <a:xfrm>
                <a:off x="562" y="2969"/>
                <a:ext cx="686" cy="53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0" name="Oval 87"/>
              <p:cNvSpPr>
                <a:spLocks noChangeArrowheads="1"/>
              </p:cNvSpPr>
              <p:nvPr/>
            </p:nvSpPr>
            <p:spPr bwMode="auto">
              <a:xfrm>
                <a:off x="3448" y="3240"/>
                <a:ext cx="687" cy="19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1" name="Oval 88"/>
              <p:cNvSpPr>
                <a:spLocks noChangeArrowheads="1"/>
              </p:cNvSpPr>
              <p:nvPr/>
            </p:nvSpPr>
            <p:spPr bwMode="auto">
              <a:xfrm>
                <a:off x="1140" y="3375"/>
                <a:ext cx="685" cy="1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2" name="Oval 89"/>
              <p:cNvSpPr>
                <a:spLocks noChangeArrowheads="1"/>
              </p:cNvSpPr>
              <p:nvPr/>
            </p:nvSpPr>
            <p:spPr bwMode="auto">
              <a:xfrm>
                <a:off x="2756" y="3375"/>
                <a:ext cx="1032" cy="1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990" name="Group 90"/>
            <p:cNvGrpSpPr>
              <a:grpSpLocks/>
            </p:cNvGrpSpPr>
            <p:nvPr/>
          </p:nvGrpSpPr>
          <p:grpSpPr bwMode="auto">
            <a:xfrm>
              <a:off x="244" y="2596"/>
              <a:ext cx="4033" cy="1144"/>
              <a:chOff x="244" y="2596"/>
              <a:chExt cx="4033" cy="1144"/>
            </a:xfrm>
          </p:grpSpPr>
          <p:sp>
            <p:nvSpPr>
              <p:cNvPr id="39991" name="Oval 91"/>
              <p:cNvSpPr>
                <a:spLocks noChangeArrowheads="1"/>
              </p:cNvSpPr>
              <p:nvPr/>
            </p:nvSpPr>
            <p:spPr bwMode="auto">
              <a:xfrm>
                <a:off x="589" y="2698"/>
                <a:ext cx="3457" cy="87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2" name="Oval 92"/>
              <p:cNvSpPr>
                <a:spLocks noChangeArrowheads="1"/>
              </p:cNvSpPr>
              <p:nvPr/>
            </p:nvSpPr>
            <p:spPr bwMode="auto">
              <a:xfrm>
                <a:off x="704" y="2698"/>
                <a:ext cx="802" cy="12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3" name="Oval 93"/>
              <p:cNvSpPr>
                <a:spLocks noChangeArrowheads="1"/>
              </p:cNvSpPr>
              <p:nvPr/>
            </p:nvSpPr>
            <p:spPr bwMode="auto">
              <a:xfrm>
                <a:off x="2783" y="2664"/>
                <a:ext cx="1150" cy="229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4" name="Oval 94"/>
              <p:cNvSpPr>
                <a:spLocks noChangeArrowheads="1"/>
              </p:cNvSpPr>
              <p:nvPr/>
            </p:nvSpPr>
            <p:spPr bwMode="auto">
              <a:xfrm>
                <a:off x="1744" y="2596"/>
                <a:ext cx="1378" cy="46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5" name="Oval 95"/>
              <p:cNvSpPr>
                <a:spLocks noChangeArrowheads="1"/>
              </p:cNvSpPr>
              <p:nvPr/>
            </p:nvSpPr>
            <p:spPr bwMode="auto">
              <a:xfrm>
                <a:off x="244" y="2799"/>
                <a:ext cx="2531" cy="26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6" name="Oval 96"/>
              <p:cNvSpPr>
                <a:spLocks noChangeArrowheads="1"/>
              </p:cNvSpPr>
              <p:nvPr/>
            </p:nvSpPr>
            <p:spPr bwMode="auto">
              <a:xfrm>
                <a:off x="1514" y="3206"/>
                <a:ext cx="1378" cy="534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7" name="Oval 97"/>
              <p:cNvSpPr>
                <a:spLocks noChangeArrowheads="1"/>
              </p:cNvSpPr>
              <p:nvPr/>
            </p:nvSpPr>
            <p:spPr bwMode="auto">
              <a:xfrm>
                <a:off x="3244" y="2833"/>
                <a:ext cx="1033" cy="2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8" name="Oval 98"/>
              <p:cNvSpPr>
                <a:spLocks noChangeArrowheads="1"/>
              </p:cNvSpPr>
              <p:nvPr/>
            </p:nvSpPr>
            <p:spPr bwMode="auto">
              <a:xfrm>
                <a:off x="473" y="2969"/>
                <a:ext cx="687" cy="534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9" name="Oval 99"/>
              <p:cNvSpPr>
                <a:spLocks noChangeArrowheads="1"/>
              </p:cNvSpPr>
              <p:nvPr/>
            </p:nvSpPr>
            <p:spPr bwMode="auto">
              <a:xfrm>
                <a:off x="3360" y="3240"/>
                <a:ext cx="686" cy="1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0" name="Oval 100"/>
              <p:cNvSpPr>
                <a:spLocks noChangeArrowheads="1"/>
              </p:cNvSpPr>
              <p:nvPr/>
            </p:nvSpPr>
            <p:spPr bwMode="auto">
              <a:xfrm>
                <a:off x="1054" y="3375"/>
                <a:ext cx="682" cy="19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1" name="Oval 101"/>
              <p:cNvSpPr>
                <a:spLocks noChangeArrowheads="1"/>
              </p:cNvSpPr>
              <p:nvPr/>
            </p:nvSpPr>
            <p:spPr bwMode="auto">
              <a:xfrm>
                <a:off x="2670" y="3375"/>
                <a:ext cx="1028" cy="19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9942" name="Text Box 102"/>
          <p:cNvSpPr txBox="1">
            <a:spLocks noChangeArrowheads="1"/>
          </p:cNvSpPr>
          <p:nvPr/>
        </p:nvSpPr>
        <p:spPr bwMode="auto">
          <a:xfrm>
            <a:off x="6553200" y="5572125"/>
            <a:ext cx="69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/>
              <a:t>AS 1</a:t>
            </a:r>
          </a:p>
        </p:txBody>
      </p:sp>
      <p:sp>
        <p:nvSpPr>
          <p:cNvPr id="39943" name="Text Box 103"/>
          <p:cNvSpPr txBox="1">
            <a:spLocks noChangeArrowheads="1"/>
          </p:cNvSpPr>
          <p:nvPr/>
        </p:nvSpPr>
        <p:spPr bwMode="auto">
          <a:xfrm>
            <a:off x="2895600" y="5257800"/>
            <a:ext cx="69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/>
              <a:t>AS 2</a:t>
            </a:r>
          </a:p>
        </p:txBody>
      </p:sp>
      <p:sp>
        <p:nvSpPr>
          <p:cNvPr id="39944" name="Text Box 104"/>
          <p:cNvSpPr txBox="1">
            <a:spLocks noChangeArrowheads="1"/>
          </p:cNvSpPr>
          <p:nvPr/>
        </p:nvSpPr>
        <p:spPr bwMode="auto">
          <a:xfrm>
            <a:off x="4953000" y="2066925"/>
            <a:ext cx="69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/>
              <a:t>AS 4</a:t>
            </a:r>
          </a:p>
        </p:txBody>
      </p:sp>
      <p:sp>
        <p:nvSpPr>
          <p:cNvPr id="39945" name="Text Box 105"/>
          <p:cNvSpPr txBox="1">
            <a:spLocks noChangeArrowheads="1"/>
          </p:cNvSpPr>
          <p:nvPr/>
        </p:nvSpPr>
        <p:spPr bwMode="auto">
          <a:xfrm>
            <a:off x="5715000" y="3514725"/>
            <a:ext cx="69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/>
              <a:t>AS 3</a:t>
            </a:r>
          </a:p>
        </p:txBody>
      </p:sp>
      <p:sp>
        <p:nvSpPr>
          <p:cNvPr id="39946" name="Line 106"/>
          <p:cNvSpPr>
            <a:spLocks noChangeShapeType="1"/>
          </p:cNvSpPr>
          <p:nvPr/>
        </p:nvSpPr>
        <p:spPr bwMode="auto">
          <a:xfrm>
            <a:off x="6172200" y="4114800"/>
            <a:ext cx="228600" cy="1447800"/>
          </a:xfrm>
          <a:prstGeom prst="line">
            <a:avLst/>
          </a:prstGeom>
          <a:noFill/>
          <a:ln w="57150" cmpd="thickThin">
            <a:solidFill>
              <a:srgbClr val="FF003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Line 107"/>
          <p:cNvSpPr>
            <a:spLocks noChangeShapeType="1"/>
          </p:cNvSpPr>
          <p:nvPr/>
        </p:nvSpPr>
        <p:spPr bwMode="auto">
          <a:xfrm>
            <a:off x="7239000" y="2286000"/>
            <a:ext cx="685800" cy="3276600"/>
          </a:xfrm>
          <a:prstGeom prst="line">
            <a:avLst/>
          </a:prstGeom>
          <a:noFill/>
          <a:ln w="57150" cmpd="thinThick">
            <a:solidFill>
              <a:srgbClr val="FF003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Line 108"/>
          <p:cNvSpPr>
            <a:spLocks noChangeShapeType="1"/>
          </p:cNvSpPr>
          <p:nvPr/>
        </p:nvSpPr>
        <p:spPr bwMode="auto">
          <a:xfrm flipH="1">
            <a:off x="2133600" y="2422525"/>
            <a:ext cx="990600" cy="701675"/>
          </a:xfrm>
          <a:prstGeom prst="line">
            <a:avLst/>
          </a:prstGeom>
          <a:noFill/>
          <a:ln w="57150" cmpd="thickThin">
            <a:solidFill>
              <a:srgbClr val="FF003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Line 109"/>
          <p:cNvSpPr>
            <a:spLocks noChangeShapeType="1"/>
          </p:cNvSpPr>
          <p:nvPr/>
        </p:nvSpPr>
        <p:spPr bwMode="auto">
          <a:xfrm>
            <a:off x="4343400" y="5386388"/>
            <a:ext cx="1219200" cy="176212"/>
          </a:xfrm>
          <a:prstGeom prst="line">
            <a:avLst/>
          </a:prstGeom>
          <a:noFill/>
          <a:ln w="57150" cmpd="thickThin">
            <a:solidFill>
              <a:srgbClr val="FF003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Rectangle 110"/>
          <p:cNvSpPr>
            <a:spLocks noChangeArrowheads="1"/>
          </p:cNvSpPr>
          <p:nvPr/>
        </p:nvSpPr>
        <p:spPr bwMode="auto">
          <a:xfrm>
            <a:off x="6248400" y="6029325"/>
            <a:ext cx="1454150" cy="36671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sz="1800">
                <a:solidFill>
                  <a:schemeClr val="bg1"/>
                </a:solidFill>
              </a:rPr>
              <a:t>13.13.0.0/16</a:t>
            </a:r>
          </a:p>
        </p:txBody>
      </p:sp>
      <p:grpSp>
        <p:nvGrpSpPr>
          <p:cNvPr id="39951" name="Group 111"/>
          <p:cNvGrpSpPr>
            <a:grpSpLocks/>
          </p:cNvGrpSpPr>
          <p:nvPr/>
        </p:nvGrpSpPr>
        <p:grpSpPr bwMode="auto">
          <a:xfrm>
            <a:off x="0" y="3476625"/>
            <a:ext cx="3657600" cy="1165225"/>
            <a:chOff x="244" y="2596"/>
            <a:chExt cx="4120" cy="1144"/>
          </a:xfrm>
        </p:grpSpPr>
        <p:grpSp>
          <p:nvGrpSpPr>
            <p:cNvPr id="39965" name="Group 112"/>
            <p:cNvGrpSpPr>
              <a:grpSpLocks/>
            </p:cNvGrpSpPr>
            <p:nvPr/>
          </p:nvGrpSpPr>
          <p:grpSpPr bwMode="auto">
            <a:xfrm>
              <a:off x="331" y="2596"/>
              <a:ext cx="4033" cy="1144"/>
              <a:chOff x="331" y="2596"/>
              <a:chExt cx="4033" cy="1144"/>
            </a:xfrm>
          </p:grpSpPr>
          <p:sp>
            <p:nvSpPr>
              <p:cNvPr id="39978" name="Oval 113"/>
              <p:cNvSpPr>
                <a:spLocks noChangeArrowheads="1"/>
              </p:cNvSpPr>
              <p:nvPr/>
            </p:nvSpPr>
            <p:spPr bwMode="auto">
              <a:xfrm>
                <a:off x="675" y="2698"/>
                <a:ext cx="3460" cy="87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9" name="Oval 114"/>
              <p:cNvSpPr>
                <a:spLocks noChangeArrowheads="1"/>
              </p:cNvSpPr>
              <p:nvPr/>
            </p:nvSpPr>
            <p:spPr bwMode="auto">
              <a:xfrm>
                <a:off x="791" y="2698"/>
                <a:ext cx="803" cy="12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0" name="Oval 115"/>
              <p:cNvSpPr>
                <a:spLocks noChangeArrowheads="1"/>
              </p:cNvSpPr>
              <p:nvPr/>
            </p:nvSpPr>
            <p:spPr bwMode="auto">
              <a:xfrm>
                <a:off x="2872" y="2664"/>
                <a:ext cx="1147" cy="22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1" name="Oval 116"/>
              <p:cNvSpPr>
                <a:spLocks noChangeArrowheads="1"/>
              </p:cNvSpPr>
              <p:nvPr/>
            </p:nvSpPr>
            <p:spPr bwMode="auto">
              <a:xfrm>
                <a:off x="1833" y="2596"/>
                <a:ext cx="1377" cy="46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2" name="Oval 117"/>
              <p:cNvSpPr>
                <a:spLocks noChangeArrowheads="1"/>
              </p:cNvSpPr>
              <p:nvPr/>
            </p:nvSpPr>
            <p:spPr bwMode="auto">
              <a:xfrm>
                <a:off x="331" y="2799"/>
                <a:ext cx="2533" cy="26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3" name="Oval 118"/>
              <p:cNvSpPr>
                <a:spLocks noChangeArrowheads="1"/>
              </p:cNvSpPr>
              <p:nvPr/>
            </p:nvSpPr>
            <p:spPr bwMode="auto">
              <a:xfrm>
                <a:off x="1602" y="3206"/>
                <a:ext cx="1376" cy="53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4" name="Oval 119"/>
              <p:cNvSpPr>
                <a:spLocks noChangeArrowheads="1"/>
              </p:cNvSpPr>
              <p:nvPr/>
            </p:nvSpPr>
            <p:spPr bwMode="auto">
              <a:xfrm>
                <a:off x="3332" y="2833"/>
                <a:ext cx="1032" cy="29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5" name="Oval 120"/>
              <p:cNvSpPr>
                <a:spLocks noChangeArrowheads="1"/>
              </p:cNvSpPr>
              <p:nvPr/>
            </p:nvSpPr>
            <p:spPr bwMode="auto">
              <a:xfrm>
                <a:off x="562" y="2969"/>
                <a:ext cx="686" cy="53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6" name="Oval 121"/>
              <p:cNvSpPr>
                <a:spLocks noChangeArrowheads="1"/>
              </p:cNvSpPr>
              <p:nvPr/>
            </p:nvSpPr>
            <p:spPr bwMode="auto">
              <a:xfrm>
                <a:off x="3448" y="3240"/>
                <a:ext cx="687" cy="19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7" name="Oval 122"/>
              <p:cNvSpPr>
                <a:spLocks noChangeArrowheads="1"/>
              </p:cNvSpPr>
              <p:nvPr/>
            </p:nvSpPr>
            <p:spPr bwMode="auto">
              <a:xfrm>
                <a:off x="1140" y="3375"/>
                <a:ext cx="685" cy="1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8" name="Oval 123"/>
              <p:cNvSpPr>
                <a:spLocks noChangeArrowheads="1"/>
              </p:cNvSpPr>
              <p:nvPr/>
            </p:nvSpPr>
            <p:spPr bwMode="auto">
              <a:xfrm>
                <a:off x="2756" y="3375"/>
                <a:ext cx="1032" cy="1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966" name="Group 124"/>
            <p:cNvGrpSpPr>
              <a:grpSpLocks/>
            </p:cNvGrpSpPr>
            <p:nvPr/>
          </p:nvGrpSpPr>
          <p:grpSpPr bwMode="auto">
            <a:xfrm>
              <a:off x="244" y="2596"/>
              <a:ext cx="4033" cy="1144"/>
              <a:chOff x="244" y="2596"/>
              <a:chExt cx="4033" cy="1144"/>
            </a:xfrm>
          </p:grpSpPr>
          <p:sp>
            <p:nvSpPr>
              <p:cNvPr id="39967" name="Oval 125"/>
              <p:cNvSpPr>
                <a:spLocks noChangeArrowheads="1"/>
              </p:cNvSpPr>
              <p:nvPr/>
            </p:nvSpPr>
            <p:spPr bwMode="auto">
              <a:xfrm>
                <a:off x="589" y="2698"/>
                <a:ext cx="3457" cy="87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68" name="Oval 126"/>
              <p:cNvSpPr>
                <a:spLocks noChangeArrowheads="1"/>
              </p:cNvSpPr>
              <p:nvPr/>
            </p:nvSpPr>
            <p:spPr bwMode="auto">
              <a:xfrm>
                <a:off x="704" y="2698"/>
                <a:ext cx="802" cy="12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69" name="Oval 127"/>
              <p:cNvSpPr>
                <a:spLocks noChangeArrowheads="1"/>
              </p:cNvSpPr>
              <p:nvPr/>
            </p:nvSpPr>
            <p:spPr bwMode="auto">
              <a:xfrm>
                <a:off x="2783" y="2664"/>
                <a:ext cx="1150" cy="229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0" name="Oval 128"/>
              <p:cNvSpPr>
                <a:spLocks noChangeArrowheads="1"/>
              </p:cNvSpPr>
              <p:nvPr/>
            </p:nvSpPr>
            <p:spPr bwMode="auto">
              <a:xfrm>
                <a:off x="1744" y="2596"/>
                <a:ext cx="1378" cy="46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1" name="Oval 129"/>
              <p:cNvSpPr>
                <a:spLocks noChangeArrowheads="1"/>
              </p:cNvSpPr>
              <p:nvPr/>
            </p:nvSpPr>
            <p:spPr bwMode="auto">
              <a:xfrm>
                <a:off x="244" y="2799"/>
                <a:ext cx="2531" cy="26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2" name="Oval 130"/>
              <p:cNvSpPr>
                <a:spLocks noChangeArrowheads="1"/>
              </p:cNvSpPr>
              <p:nvPr/>
            </p:nvSpPr>
            <p:spPr bwMode="auto">
              <a:xfrm>
                <a:off x="1514" y="3206"/>
                <a:ext cx="1378" cy="534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3" name="Oval 131"/>
              <p:cNvSpPr>
                <a:spLocks noChangeArrowheads="1"/>
              </p:cNvSpPr>
              <p:nvPr/>
            </p:nvSpPr>
            <p:spPr bwMode="auto">
              <a:xfrm>
                <a:off x="3244" y="2833"/>
                <a:ext cx="1033" cy="2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4" name="Oval 132"/>
              <p:cNvSpPr>
                <a:spLocks noChangeArrowheads="1"/>
              </p:cNvSpPr>
              <p:nvPr/>
            </p:nvSpPr>
            <p:spPr bwMode="auto">
              <a:xfrm>
                <a:off x="473" y="2969"/>
                <a:ext cx="687" cy="534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5" name="Oval 133"/>
              <p:cNvSpPr>
                <a:spLocks noChangeArrowheads="1"/>
              </p:cNvSpPr>
              <p:nvPr/>
            </p:nvSpPr>
            <p:spPr bwMode="auto">
              <a:xfrm>
                <a:off x="3360" y="3240"/>
                <a:ext cx="686" cy="1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6" name="Oval 134"/>
              <p:cNvSpPr>
                <a:spLocks noChangeArrowheads="1"/>
              </p:cNvSpPr>
              <p:nvPr/>
            </p:nvSpPr>
            <p:spPr bwMode="auto">
              <a:xfrm>
                <a:off x="1054" y="3375"/>
                <a:ext cx="682" cy="19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7" name="Oval 135"/>
              <p:cNvSpPr>
                <a:spLocks noChangeArrowheads="1"/>
              </p:cNvSpPr>
              <p:nvPr/>
            </p:nvSpPr>
            <p:spPr bwMode="auto">
              <a:xfrm>
                <a:off x="2670" y="3375"/>
                <a:ext cx="1028" cy="19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9952" name="Line 136"/>
          <p:cNvSpPr>
            <a:spLocks noChangeShapeType="1"/>
          </p:cNvSpPr>
          <p:nvPr/>
        </p:nvSpPr>
        <p:spPr bwMode="auto">
          <a:xfrm>
            <a:off x="3505200" y="3657600"/>
            <a:ext cx="1524000" cy="1588"/>
          </a:xfrm>
          <a:prstGeom prst="line">
            <a:avLst/>
          </a:prstGeom>
          <a:noFill/>
          <a:ln w="57150" cmpd="thickThin">
            <a:solidFill>
              <a:srgbClr val="FF003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3" name="Text Box 137"/>
          <p:cNvSpPr txBox="1">
            <a:spLocks noChangeArrowheads="1"/>
          </p:cNvSpPr>
          <p:nvPr/>
        </p:nvSpPr>
        <p:spPr bwMode="auto">
          <a:xfrm>
            <a:off x="533400" y="3195638"/>
            <a:ext cx="1577975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 b="0">
                <a:solidFill>
                  <a:schemeClr val="bg1"/>
                </a:solidFill>
                <a:latin typeface="Arial Black" charset="0"/>
              </a:rPr>
              <a:t>local pref = 80</a:t>
            </a:r>
          </a:p>
        </p:txBody>
      </p:sp>
      <p:sp>
        <p:nvSpPr>
          <p:cNvPr id="39954" name="Text Box 138"/>
          <p:cNvSpPr txBox="1">
            <a:spLocks noChangeArrowheads="1"/>
          </p:cNvSpPr>
          <p:nvPr/>
        </p:nvSpPr>
        <p:spPr bwMode="auto">
          <a:xfrm>
            <a:off x="457200" y="4338638"/>
            <a:ext cx="1697038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 b="0">
                <a:solidFill>
                  <a:schemeClr val="bg1"/>
                </a:solidFill>
                <a:latin typeface="Arial Black" charset="0"/>
              </a:rPr>
              <a:t>local pref = 100</a:t>
            </a:r>
          </a:p>
        </p:txBody>
      </p:sp>
      <p:sp>
        <p:nvSpPr>
          <p:cNvPr id="39955" name="Text Box 139"/>
          <p:cNvSpPr txBox="1">
            <a:spLocks noChangeArrowheads="1"/>
          </p:cNvSpPr>
          <p:nvPr/>
        </p:nvSpPr>
        <p:spPr bwMode="auto">
          <a:xfrm>
            <a:off x="1828800" y="3652838"/>
            <a:ext cx="1577975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 b="0">
                <a:solidFill>
                  <a:schemeClr val="bg1"/>
                </a:solidFill>
                <a:latin typeface="Arial Black" charset="0"/>
              </a:rPr>
              <a:t>local pref = 90</a:t>
            </a:r>
          </a:p>
        </p:txBody>
      </p:sp>
      <p:sp>
        <p:nvSpPr>
          <p:cNvPr id="39956" name="Line 140"/>
          <p:cNvSpPr>
            <a:spLocks noChangeShapeType="1"/>
          </p:cNvSpPr>
          <p:nvPr/>
        </p:nvSpPr>
        <p:spPr bwMode="auto">
          <a:xfrm>
            <a:off x="2286000" y="4578350"/>
            <a:ext cx="228600" cy="527050"/>
          </a:xfrm>
          <a:prstGeom prst="line">
            <a:avLst/>
          </a:prstGeom>
          <a:noFill/>
          <a:ln w="57150" cmpd="thickThin">
            <a:solidFill>
              <a:srgbClr val="FF003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AutoShape 141"/>
          <p:cNvSpPr>
            <a:spLocks noChangeArrowheads="1"/>
          </p:cNvSpPr>
          <p:nvPr/>
        </p:nvSpPr>
        <p:spPr bwMode="auto">
          <a:xfrm>
            <a:off x="3886200" y="3348038"/>
            <a:ext cx="609600" cy="233362"/>
          </a:xfrm>
          <a:prstGeom prst="leftArrow">
            <a:avLst>
              <a:gd name="adj1" fmla="val 50000"/>
              <a:gd name="adj2" fmla="val 65306"/>
            </a:avLst>
          </a:prstGeom>
          <a:solidFill>
            <a:schemeClr val="bg1"/>
          </a:solidFill>
          <a:ln w="57150">
            <a:solidFill>
              <a:srgbClr val="FF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8" name="AutoShape 142"/>
          <p:cNvSpPr>
            <a:spLocks noChangeArrowheads="1"/>
          </p:cNvSpPr>
          <p:nvPr/>
        </p:nvSpPr>
        <p:spPr bwMode="auto">
          <a:xfrm rot="-2781112">
            <a:off x="1995488" y="2474913"/>
            <a:ext cx="508000" cy="304800"/>
          </a:xfrm>
          <a:prstGeom prst="leftArrow">
            <a:avLst>
              <a:gd name="adj1" fmla="val 50000"/>
              <a:gd name="adj2" fmla="val 41667"/>
            </a:avLst>
          </a:prstGeom>
          <a:solidFill>
            <a:schemeClr val="bg1"/>
          </a:solidFill>
          <a:ln w="57150">
            <a:solidFill>
              <a:srgbClr val="FF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AutoShape 143"/>
          <p:cNvSpPr>
            <a:spLocks noChangeArrowheads="1"/>
          </p:cNvSpPr>
          <p:nvPr/>
        </p:nvSpPr>
        <p:spPr bwMode="auto">
          <a:xfrm rot="4384350">
            <a:off x="1915319" y="4941094"/>
            <a:ext cx="474662" cy="304800"/>
          </a:xfrm>
          <a:prstGeom prst="leftArrow">
            <a:avLst>
              <a:gd name="adj1" fmla="val 50000"/>
              <a:gd name="adj2" fmla="val 38932"/>
            </a:avLst>
          </a:prstGeom>
          <a:solidFill>
            <a:schemeClr val="bg1"/>
          </a:solidFill>
          <a:ln w="57150">
            <a:solidFill>
              <a:srgbClr val="FF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60" name="Rectangle 144"/>
          <p:cNvSpPr>
            <a:spLocks noChangeArrowheads="1"/>
          </p:cNvSpPr>
          <p:nvPr/>
        </p:nvSpPr>
        <p:spPr bwMode="auto">
          <a:xfrm>
            <a:off x="330200" y="5232400"/>
            <a:ext cx="19907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Higher Local</a:t>
            </a:r>
          </a:p>
          <a:p>
            <a:pPr algn="l"/>
            <a:r>
              <a:rPr lang="en-US" dirty="0">
                <a:solidFill>
                  <a:schemeClr val="accent2"/>
                </a:solidFill>
              </a:rPr>
              <a:t>preference values</a:t>
            </a:r>
          </a:p>
          <a:p>
            <a:pPr algn="l"/>
            <a:r>
              <a:rPr lang="en-US" dirty="0">
                <a:solidFill>
                  <a:schemeClr val="accent2"/>
                </a:solidFill>
              </a:rPr>
              <a:t>are more preferred</a:t>
            </a:r>
          </a:p>
        </p:txBody>
      </p:sp>
      <p:sp>
        <p:nvSpPr>
          <p:cNvPr id="39962" name="Freeform 146"/>
          <p:cNvSpPr>
            <a:spLocks/>
          </p:cNvSpPr>
          <p:nvPr/>
        </p:nvSpPr>
        <p:spPr bwMode="auto">
          <a:xfrm>
            <a:off x="2514600" y="4510088"/>
            <a:ext cx="3657600" cy="1052512"/>
          </a:xfrm>
          <a:custGeom>
            <a:avLst/>
            <a:gdLst>
              <a:gd name="T0" fmla="*/ 0 w 2304"/>
              <a:gd name="T1" fmla="*/ 0 h 864"/>
              <a:gd name="T2" fmla="*/ 533400 w 2304"/>
              <a:gd name="T3" fmla="*/ 818621 h 864"/>
              <a:gd name="T4" fmla="*/ 1676400 w 2304"/>
              <a:gd name="T5" fmla="*/ 760148 h 864"/>
              <a:gd name="T6" fmla="*/ 3657600 w 2304"/>
              <a:gd name="T7" fmla="*/ 1052512 h 864"/>
              <a:gd name="T8" fmla="*/ 0 60000 65536"/>
              <a:gd name="T9" fmla="*/ 0 60000 65536"/>
              <a:gd name="T10" fmla="*/ 0 60000 65536"/>
              <a:gd name="T11" fmla="*/ 0 60000 65536"/>
              <a:gd name="T12" fmla="*/ 0 w 2304"/>
              <a:gd name="T13" fmla="*/ 0 h 864"/>
              <a:gd name="T14" fmla="*/ 2304 w 2304"/>
              <a:gd name="T15" fmla="*/ 864 h 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04" h="864">
                <a:moveTo>
                  <a:pt x="0" y="0"/>
                </a:moveTo>
                <a:cubicBezTo>
                  <a:pt x="80" y="284"/>
                  <a:pt x="160" y="568"/>
                  <a:pt x="336" y="672"/>
                </a:cubicBezTo>
                <a:cubicBezTo>
                  <a:pt x="512" y="776"/>
                  <a:pt x="728" y="592"/>
                  <a:pt x="1056" y="624"/>
                </a:cubicBezTo>
                <a:cubicBezTo>
                  <a:pt x="1384" y="656"/>
                  <a:pt x="1844" y="760"/>
                  <a:pt x="2304" y="864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4" name="Text Box 148"/>
          <p:cNvSpPr txBox="1">
            <a:spLocks noChangeArrowheads="1"/>
          </p:cNvSpPr>
          <p:nvPr/>
        </p:nvSpPr>
        <p:spPr bwMode="auto">
          <a:xfrm>
            <a:off x="914400" y="3810000"/>
            <a:ext cx="69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/>
              <a:t>AS 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Local </a:t>
            </a:r>
            <a:r>
              <a:rPr lang="en-US" dirty="0" err="1"/>
              <a:t>Pref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C8815A-B8E5-8A4F-B8B8-69B5FF478331}" type="slidenum">
              <a:rPr lang="en-US" smtClean="0"/>
              <a:pPr/>
              <a:t>22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  <a:latin typeface="+mj-lt"/>
              </a:rPr>
              <a:t>CS 118</a:t>
            </a:r>
            <a:r>
              <a:rPr lang="en-US" b="0" dirty="0">
                <a:latin typeface="+mj-lt"/>
              </a:rPr>
              <a:t>: 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3745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 flipH="1">
            <a:off x="2514600" y="2362200"/>
            <a:ext cx="1600200" cy="762000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 flipH="1" flipV="1">
            <a:off x="3810000" y="5867400"/>
            <a:ext cx="1981200" cy="228600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6553200" y="4495800"/>
            <a:ext cx="304800" cy="1219200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1752600" y="3733800"/>
            <a:ext cx="609600" cy="1752600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381000" y="3048000"/>
            <a:ext cx="2578100" cy="1282700"/>
            <a:chOff x="148" y="1636"/>
            <a:chExt cx="1624" cy="808"/>
          </a:xfrm>
        </p:grpSpPr>
        <p:grpSp>
          <p:nvGrpSpPr>
            <p:cNvPr id="41087" name="Group 8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1090" name="Group 9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1103" name="Oval 10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4" name="Oval 11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5" name="Oval 12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6" name="Oval 13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7" name="Oval 14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8" name="Oval 15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9" name="Oval 16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0" name="Oval 17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1" name="Oval 18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2" name="Oval 19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3" name="Oval 20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91" name="Group 21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1092" name="Oval 22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3" name="Oval 23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4" name="Oval 24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5" name="Oval 25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6" name="Oval 26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7" name="Oval 27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8" name="Oval 28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9" name="Oval 29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0" name="Oval 30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1" name="Oval 31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2" name="Oval 32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88" name="Rectangle 33"/>
            <p:cNvSpPr>
              <a:spLocks noChangeArrowheads="1"/>
            </p:cNvSpPr>
            <p:nvPr/>
          </p:nvSpPr>
          <p:spPr bwMode="auto">
            <a:xfrm>
              <a:off x="566" y="1689"/>
              <a:ext cx="8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AS701</a:t>
              </a:r>
            </a:p>
          </p:txBody>
        </p:sp>
        <p:sp>
          <p:nvSpPr>
            <p:cNvPr id="41089" name="Rectangle 34"/>
            <p:cNvSpPr>
              <a:spLocks noChangeArrowheads="1"/>
            </p:cNvSpPr>
            <p:nvPr/>
          </p:nvSpPr>
          <p:spPr bwMode="auto">
            <a:xfrm>
              <a:off x="679" y="2030"/>
              <a:ext cx="4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UUnet</a:t>
              </a:r>
            </a:p>
          </p:txBody>
        </p:sp>
      </p:grpSp>
      <p:grpSp>
        <p:nvGrpSpPr>
          <p:cNvPr id="40968" name="Group 35"/>
          <p:cNvGrpSpPr>
            <a:grpSpLocks/>
          </p:cNvGrpSpPr>
          <p:nvPr/>
        </p:nvGrpSpPr>
        <p:grpSpPr bwMode="auto">
          <a:xfrm>
            <a:off x="1371600" y="5334000"/>
            <a:ext cx="2578100" cy="1282700"/>
            <a:chOff x="1492" y="964"/>
            <a:chExt cx="1624" cy="808"/>
          </a:xfrm>
        </p:grpSpPr>
        <p:grpSp>
          <p:nvGrpSpPr>
            <p:cNvPr id="41060" name="Group 36"/>
            <p:cNvGrpSpPr>
              <a:grpSpLocks/>
            </p:cNvGrpSpPr>
            <p:nvPr/>
          </p:nvGrpSpPr>
          <p:grpSpPr bwMode="auto">
            <a:xfrm>
              <a:off x="1492" y="964"/>
              <a:ext cx="1624" cy="808"/>
              <a:chOff x="1492" y="964"/>
              <a:chExt cx="1624" cy="808"/>
            </a:xfrm>
          </p:grpSpPr>
          <p:grpSp>
            <p:nvGrpSpPr>
              <p:cNvPr id="41063" name="Group 37"/>
              <p:cNvGrpSpPr>
                <a:grpSpLocks/>
              </p:cNvGrpSpPr>
              <p:nvPr/>
            </p:nvGrpSpPr>
            <p:grpSpPr bwMode="auto">
              <a:xfrm>
                <a:off x="1527" y="964"/>
                <a:ext cx="1589" cy="808"/>
                <a:chOff x="1527" y="964"/>
                <a:chExt cx="1589" cy="808"/>
              </a:xfrm>
            </p:grpSpPr>
            <p:sp>
              <p:nvSpPr>
                <p:cNvPr id="41076" name="Oval 38"/>
                <p:cNvSpPr>
                  <a:spLocks noChangeArrowheads="1"/>
                </p:cNvSpPr>
                <p:nvPr/>
              </p:nvSpPr>
              <p:spPr bwMode="auto">
                <a:xfrm>
                  <a:off x="1663" y="1036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7" name="Oval 39"/>
                <p:cNvSpPr>
                  <a:spLocks noChangeArrowheads="1"/>
                </p:cNvSpPr>
                <p:nvPr/>
              </p:nvSpPr>
              <p:spPr bwMode="auto">
                <a:xfrm>
                  <a:off x="1709" y="1036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8" name="Oval 40"/>
                <p:cNvSpPr>
                  <a:spLocks noChangeArrowheads="1"/>
                </p:cNvSpPr>
                <p:nvPr/>
              </p:nvSpPr>
              <p:spPr bwMode="auto">
                <a:xfrm>
                  <a:off x="2531" y="1012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9" name="Oval 41"/>
                <p:cNvSpPr>
                  <a:spLocks noChangeArrowheads="1"/>
                </p:cNvSpPr>
                <p:nvPr/>
              </p:nvSpPr>
              <p:spPr bwMode="auto">
                <a:xfrm>
                  <a:off x="2120" y="964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0" name="Oval 42"/>
                <p:cNvSpPr>
                  <a:spLocks noChangeArrowheads="1"/>
                </p:cNvSpPr>
                <p:nvPr/>
              </p:nvSpPr>
              <p:spPr bwMode="auto">
                <a:xfrm>
                  <a:off x="1527" y="1108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1" name="Oval 43"/>
                <p:cNvSpPr>
                  <a:spLocks noChangeArrowheads="1"/>
                </p:cNvSpPr>
                <p:nvPr/>
              </p:nvSpPr>
              <p:spPr bwMode="auto">
                <a:xfrm>
                  <a:off x="2029" y="1396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2" name="Oval 44"/>
                <p:cNvSpPr>
                  <a:spLocks noChangeArrowheads="1"/>
                </p:cNvSpPr>
                <p:nvPr/>
              </p:nvSpPr>
              <p:spPr bwMode="auto">
                <a:xfrm>
                  <a:off x="2713" y="1132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3" name="Oval 45"/>
                <p:cNvSpPr>
                  <a:spLocks noChangeArrowheads="1"/>
                </p:cNvSpPr>
                <p:nvPr/>
              </p:nvSpPr>
              <p:spPr bwMode="auto">
                <a:xfrm>
                  <a:off x="1618" y="1228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4" name="Oval 46"/>
                <p:cNvSpPr>
                  <a:spLocks noChangeArrowheads="1"/>
                </p:cNvSpPr>
                <p:nvPr/>
              </p:nvSpPr>
              <p:spPr bwMode="auto">
                <a:xfrm>
                  <a:off x="2759" y="1420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5" name="Oval 47"/>
                <p:cNvSpPr>
                  <a:spLocks noChangeArrowheads="1"/>
                </p:cNvSpPr>
                <p:nvPr/>
              </p:nvSpPr>
              <p:spPr bwMode="auto">
                <a:xfrm>
                  <a:off x="1846" y="1516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6" name="Oval 48"/>
                <p:cNvSpPr>
                  <a:spLocks noChangeArrowheads="1"/>
                </p:cNvSpPr>
                <p:nvPr/>
              </p:nvSpPr>
              <p:spPr bwMode="auto">
                <a:xfrm>
                  <a:off x="2485" y="1516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64" name="Group 49"/>
              <p:cNvGrpSpPr>
                <a:grpSpLocks/>
              </p:cNvGrpSpPr>
              <p:nvPr/>
            </p:nvGrpSpPr>
            <p:grpSpPr bwMode="auto">
              <a:xfrm>
                <a:off x="1492" y="964"/>
                <a:ext cx="1589" cy="808"/>
                <a:chOff x="1492" y="964"/>
                <a:chExt cx="1589" cy="808"/>
              </a:xfrm>
            </p:grpSpPr>
            <p:sp>
              <p:nvSpPr>
                <p:cNvPr id="41065" name="Oval 50"/>
                <p:cNvSpPr>
                  <a:spLocks noChangeArrowheads="1"/>
                </p:cNvSpPr>
                <p:nvPr/>
              </p:nvSpPr>
              <p:spPr bwMode="auto">
                <a:xfrm>
                  <a:off x="1629" y="1036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6" name="Oval 51"/>
                <p:cNvSpPr>
                  <a:spLocks noChangeArrowheads="1"/>
                </p:cNvSpPr>
                <p:nvPr/>
              </p:nvSpPr>
              <p:spPr bwMode="auto">
                <a:xfrm>
                  <a:off x="1674" y="1036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7" name="Oval 52"/>
                <p:cNvSpPr>
                  <a:spLocks noChangeArrowheads="1"/>
                </p:cNvSpPr>
                <p:nvPr/>
              </p:nvSpPr>
              <p:spPr bwMode="auto">
                <a:xfrm>
                  <a:off x="2496" y="1012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8" name="Oval 53"/>
                <p:cNvSpPr>
                  <a:spLocks noChangeArrowheads="1"/>
                </p:cNvSpPr>
                <p:nvPr/>
              </p:nvSpPr>
              <p:spPr bwMode="auto">
                <a:xfrm>
                  <a:off x="2085" y="964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9" name="Oval 54"/>
                <p:cNvSpPr>
                  <a:spLocks noChangeArrowheads="1"/>
                </p:cNvSpPr>
                <p:nvPr/>
              </p:nvSpPr>
              <p:spPr bwMode="auto">
                <a:xfrm>
                  <a:off x="1492" y="1108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0" name="Oval 55"/>
                <p:cNvSpPr>
                  <a:spLocks noChangeArrowheads="1"/>
                </p:cNvSpPr>
                <p:nvPr/>
              </p:nvSpPr>
              <p:spPr bwMode="auto">
                <a:xfrm>
                  <a:off x="1994" y="1396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1" name="Oval 56"/>
                <p:cNvSpPr>
                  <a:spLocks noChangeArrowheads="1"/>
                </p:cNvSpPr>
                <p:nvPr/>
              </p:nvSpPr>
              <p:spPr bwMode="auto">
                <a:xfrm>
                  <a:off x="2678" y="1132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2" name="Oval 57"/>
                <p:cNvSpPr>
                  <a:spLocks noChangeArrowheads="1"/>
                </p:cNvSpPr>
                <p:nvPr/>
              </p:nvSpPr>
              <p:spPr bwMode="auto">
                <a:xfrm>
                  <a:off x="1583" y="1228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3" name="Oval 58"/>
                <p:cNvSpPr>
                  <a:spLocks noChangeArrowheads="1"/>
                </p:cNvSpPr>
                <p:nvPr/>
              </p:nvSpPr>
              <p:spPr bwMode="auto">
                <a:xfrm>
                  <a:off x="2724" y="1420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4" name="Oval 59"/>
                <p:cNvSpPr>
                  <a:spLocks noChangeArrowheads="1"/>
                </p:cNvSpPr>
                <p:nvPr/>
              </p:nvSpPr>
              <p:spPr bwMode="auto">
                <a:xfrm>
                  <a:off x="1812" y="1516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5" name="Oval 60"/>
                <p:cNvSpPr>
                  <a:spLocks noChangeArrowheads="1"/>
                </p:cNvSpPr>
                <p:nvPr/>
              </p:nvSpPr>
              <p:spPr bwMode="auto">
                <a:xfrm>
                  <a:off x="2451" y="1516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61" name="Rectangle 61"/>
            <p:cNvSpPr>
              <a:spLocks noChangeArrowheads="1"/>
            </p:cNvSpPr>
            <p:nvPr/>
          </p:nvSpPr>
          <p:spPr bwMode="auto">
            <a:xfrm>
              <a:off x="1862" y="1113"/>
              <a:ext cx="6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AS73</a:t>
              </a:r>
            </a:p>
          </p:txBody>
        </p:sp>
        <p:sp>
          <p:nvSpPr>
            <p:cNvPr id="41062" name="Rectangle 62"/>
            <p:cNvSpPr>
              <a:spLocks noChangeArrowheads="1"/>
            </p:cNvSpPr>
            <p:nvPr/>
          </p:nvSpPr>
          <p:spPr bwMode="auto">
            <a:xfrm>
              <a:off x="1872" y="1392"/>
              <a:ext cx="82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1400"/>
                <a:t>Univ of Wash</a:t>
              </a:r>
            </a:p>
          </p:txBody>
        </p:sp>
      </p:grpSp>
      <p:grpSp>
        <p:nvGrpSpPr>
          <p:cNvPr id="40969" name="Group 63"/>
          <p:cNvGrpSpPr>
            <a:grpSpLocks/>
          </p:cNvGrpSpPr>
          <p:nvPr/>
        </p:nvGrpSpPr>
        <p:grpSpPr bwMode="auto">
          <a:xfrm>
            <a:off x="5105400" y="3352800"/>
            <a:ext cx="2578100" cy="1282700"/>
            <a:chOff x="148" y="1636"/>
            <a:chExt cx="1624" cy="808"/>
          </a:xfrm>
        </p:grpSpPr>
        <p:grpSp>
          <p:nvGrpSpPr>
            <p:cNvPr id="41033" name="Group 64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1036" name="Group 65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1049" name="Oval 66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0" name="Oval 67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1" name="Oval 68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2" name="Oval 69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3" name="Oval 70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4" name="Oval 71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5" name="Oval 72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6" name="Oval 73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7" name="Oval 74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8" name="Oval 75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9" name="Oval 76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37" name="Group 77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1038" name="Oval 78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9" name="Oval 79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0" name="Oval 80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1" name="Oval 81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2" name="Oval 82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3" name="Oval 83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4" name="Oval 84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5" name="Oval 85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6" name="Oval 86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7" name="Oval 87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8" name="Oval 88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34" name="Rectangle 89"/>
            <p:cNvSpPr>
              <a:spLocks noChangeArrowheads="1"/>
            </p:cNvSpPr>
            <p:nvPr/>
          </p:nvSpPr>
          <p:spPr bwMode="auto">
            <a:xfrm>
              <a:off x="566" y="1689"/>
              <a:ext cx="9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AS7018</a:t>
              </a:r>
            </a:p>
          </p:txBody>
        </p:sp>
        <p:sp>
          <p:nvSpPr>
            <p:cNvPr id="41035" name="Rectangle 90"/>
            <p:cNvSpPr>
              <a:spLocks noChangeArrowheads="1"/>
            </p:cNvSpPr>
            <p:nvPr/>
          </p:nvSpPr>
          <p:spPr bwMode="auto">
            <a:xfrm>
              <a:off x="694" y="2030"/>
              <a:ext cx="41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AT&amp;T</a:t>
              </a:r>
            </a:p>
          </p:txBody>
        </p:sp>
      </p:grpSp>
      <p:grpSp>
        <p:nvGrpSpPr>
          <p:cNvPr id="40970" name="Group 91"/>
          <p:cNvGrpSpPr>
            <a:grpSpLocks/>
          </p:cNvGrpSpPr>
          <p:nvPr/>
        </p:nvGrpSpPr>
        <p:grpSpPr bwMode="auto">
          <a:xfrm>
            <a:off x="5638800" y="5575300"/>
            <a:ext cx="2578100" cy="1282700"/>
            <a:chOff x="148" y="1636"/>
            <a:chExt cx="1624" cy="808"/>
          </a:xfrm>
        </p:grpSpPr>
        <p:grpSp>
          <p:nvGrpSpPr>
            <p:cNvPr id="41006" name="Group 92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1009" name="Group 93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1022" name="Oval 94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3" name="Oval 95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4" name="Oval 96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5" name="Oval 97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6" name="Oval 98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7" name="Oval 99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8" name="Oval 100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9" name="Oval 101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0" name="Oval 102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1" name="Oval 103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2" name="Oval 104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10" name="Group 105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1011" name="Oval 106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2" name="Oval 107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3" name="Oval 108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4" name="Oval 109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5" name="Oval 110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6" name="Oval 111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7" name="Oval 112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8" name="Oval 113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9" name="Oval 114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0" name="Oval 115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1" name="Oval 116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07" name="Rectangle 117"/>
            <p:cNvSpPr>
              <a:spLocks noChangeArrowheads="1"/>
            </p:cNvSpPr>
            <p:nvPr/>
          </p:nvSpPr>
          <p:spPr bwMode="auto">
            <a:xfrm>
              <a:off x="566" y="1689"/>
              <a:ext cx="9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AS1239</a:t>
              </a:r>
            </a:p>
          </p:txBody>
        </p:sp>
        <p:sp>
          <p:nvSpPr>
            <p:cNvPr id="41008" name="Rectangle 118"/>
            <p:cNvSpPr>
              <a:spLocks noChangeArrowheads="1"/>
            </p:cNvSpPr>
            <p:nvPr/>
          </p:nvSpPr>
          <p:spPr bwMode="auto">
            <a:xfrm>
              <a:off x="682" y="2030"/>
              <a:ext cx="43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Sprint</a:t>
              </a:r>
            </a:p>
          </p:txBody>
        </p:sp>
      </p:grpSp>
      <p:grpSp>
        <p:nvGrpSpPr>
          <p:cNvPr id="40971" name="Group 119"/>
          <p:cNvGrpSpPr>
            <a:grpSpLocks/>
          </p:cNvGrpSpPr>
          <p:nvPr/>
        </p:nvGrpSpPr>
        <p:grpSpPr bwMode="auto">
          <a:xfrm>
            <a:off x="3581400" y="1524000"/>
            <a:ext cx="3505200" cy="1282700"/>
            <a:chOff x="148" y="1636"/>
            <a:chExt cx="1624" cy="808"/>
          </a:xfrm>
        </p:grpSpPr>
        <p:grpSp>
          <p:nvGrpSpPr>
            <p:cNvPr id="40979" name="Group 120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0982" name="Group 121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0995" name="Oval 122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6" name="Oval 123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7" name="Oval 124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8" name="Oval 125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9" name="Oval 126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0" name="Oval 127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1" name="Oval 128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2" name="Oval 129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3" name="Oval 130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4" name="Oval 131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5" name="Oval 132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983" name="Group 133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0984" name="Oval 134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5" name="Oval 135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6" name="Oval 136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7" name="Oval 137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8" name="Oval 138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9" name="Oval 139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0" name="Oval 140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1" name="Oval 141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2" name="Oval 142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3" name="Oval 143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4" name="Oval 144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0980" name="Rectangle 145"/>
            <p:cNvSpPr>
              <a:spLocks noChangeArrowheads="1"/>
            </p:cNvSpPr>
            <p:nvPr/>
          </p:nvSpPr>
          <p:spPr bwMode="auto">
            <a:xfrm>
              <a:off x="566" y="1689"/>
              <a:ext cx="40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AS9</a:t>
              </a:r>
            </a:p>
          </p:txBody>
        </p:sp>
        <p:sp>
          <p:nvSpPr>
            <p:cNvPr id="40981" name="Rectangle 146"/>
            <p:cNvSpPr>
              <a:spLocks noChangeArrowheads="1"/>
            </p:cNvSpPr>
            <p:nvPr/>
          </p:nvSpPr>
          <p:spPr bwMode="auto">
            <a:xfrm>
              <a:off x="569" y="2030"/>
              <a:ext cx="67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CMU (128.2/16)</a:t>
              </a:r>
            </a:p>
          </p:txBody>
        </p:sp>
      </p:grpSp>
      <p:sp>
        <p:nvSpPr>
          <p:cNvPr id="40972" name="Line 147"/>
          <p:cNvSpPr>
            <a:spLocks noChangeShapeType="1"/>
          </p:cNvSpPr>
          <p:nvPr/>
        </p:nvSpPr>
        <p:spPr bwMode="auto">
          <a:xfrm>
            <a:off x="5791200" y="2514600"/>
            <a:ext cx="762000" cy="914400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Text Box 148"/>
          <p:cNvSpPr txBox="1">
            <a:spLocks noChangeArrowheads="1"/>
          </p:cNvSpPr>
          <p:nvPr/>
        </p:nvSpPr>
        <p:spPr bwMode="auto">
          <a:xfrm>
            <a:off x="2286000" y="2133600"/>
            <a:ext cx="1398219" cy="37510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128.2/16 9</a:t>
            </a:r>
          </a:p>
        </p:txBody>
      </p:sp>
      <p:sp>
        <p:nvSpPr>
          <p:cNvPr id="40974" name="Text Box 149"/>
          <p:cNvSpPr txBox="1">
            <a:spLocks noChangeArrowheads="1"/>
          </p:cNvSpPr>
          <p:nvPr/>
        </p:nvSpPr>
        <p:spPr bwMode="auto">
          <a:xfrm>
            <a:off x="457200" y="4800600"/>
            <a:ext cx="1184319" cy="7136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 dirty="0"/>
              <a:t>128.2/16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 dirty="0"/>
              <a:t>9 701</a:t>
            </a:r>
          </a:p>
        </p:txBody>
      </p:sp>
      <p:sp>
        <p:nvSpPr>
          <p:cNvPr id="40975" name="Text Box 150"/>
          <p:cNvSpPr txBox="1">
            <a:spLocks noChangeArrowheads="1"/>
          </p:cNvSpPr>
          <p:nvPr/>
        </p:nvSpPr>
        <p:spPr bwMode="auto">
          <a:xfrm>
            <a:off x="4038600" y="4800600"/>
            <a:ext cx="1612245" cy="7136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128.2/16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9 7018 1239</a:t>
            </a:r>
          </a:p>
        </p:txBody>
      </p:sp>
      <p:sp>
        <p:nvSpPr>
          <p:cNvPr id="40976" name="Rectangle 151"/>
          <p:cNvSpPr>
            <a:spLocks noChangeArrowheads="1"/>
          </p:cNvSpPr>
          <p:nvPr/>
        </p:nvSpPr>
        <p:spPr bwMode="auto">
          <a:xfrm>
            <a:off x="457200" y="1676400"/>
            <a:ext cx="2273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Shorter AS Paths are </a:t>
            </a:r>
          </a:p>
          <a:p>
            <a:pPr algn="l"/>
            <a:r>
              <a:rPr lang="en-US">
                <a:solidFill>
                  <a:schemeClr val="accent2"/>
                </a:solidFill>
              </a:rPr>
              <a:t>more preferred</a:t>
            </a:r>
          </a:p>
        </p:txBody>
      </p:sp>
      <p:sp>
        <p:nvSpPr>
          <p:cNvPr id="40977" name="Text Box 152"/>
          <p:cNvSpPr txBox="1">
            <a:spLocks noChangeArrowheads="1"/>
          </p:cNvSpPr>
          <p:nvPr/>
        </p:nvSpPr>
        <p:spPr bwMode="auto">
          <a:xfrm>
            <a:off x="6324600" y="2590800"/>
            <a:ext cx="1398219" cy="37510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128.2/16 9</a:t>
            </a:r>
          </a:p>
        </p:txBody>
      </p:sp>
      <p:sp>
        <p:nvSpPr>
          <p:cNvPr id="40978" name="Text Box 153"/>
          <p:cNvSpPr txBox="1">
            <a:spLocks noChangeArrowheads="1"/>
          </p:cNvSpPr>
          <p:nvPr/>
        </p:nvSpPr>
        <p:spPr bwMode="auto">
          <a:xfrm>
            <a:off x="6858000" y="4572000"/>
            <a:ext cx="1184319" cy="7136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128.2/16 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9 7018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Short AS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23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7322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Group 2"/>
          <p:cNvGrpSpPr>
            <a:grpSpLocks/>
          </p:cNvGrpSpPr>
          <p:nvPr/>
        </p:nvGrpSpPr>
        <p:grpSpPr bwMode="auto">
          <a:xfrm>
            <a:off x="2209800" y="5562600"/>
            <a:ext cx="2133600" cy="685800"/>
            <a:chOff x="676" y="1108"/>
            <a:chExt cx="2968" cy="1192"/>
          </a:xfrm>
        </p:grpSpPr>
        <p:grpSp>
          <p:nvGrpSpPr>
            <p:cNvPr id="42120" name="Group 3"/>
            <p:cNvGrpSpPr>
              <a:grpSpLocks/>
            </p:cNvGrpSpPr>
            <p:nvPr/>
          </p:nvGrpSpPr>
          <p:grpSpPr bwMode="auto">
            <a:xfrm>
              <a:off x="739" y="1108"/>
              <a:ext cx="2905" cy="1192"/>
              <a:chOff x="739" y="1108"/>
              <a:chExt cx="2905" cy="1192"/>
            </a:xfrm>
          </p:grpSpPr>
          <p:sp>
            <p:nvSpPr>
              <p:cNvPr id="42133" name="Oval 4"/>
              <p:cNvSpPr>
                <a:spLocks noChangeArrowheads="1"/>
              </p:cNvSpPr>
              <p:nvPr/>
            </p:nvSpPr>
            <p:spPr bwMode="auto">
              <a:xfrm>
                <a:off x="987" y="1214"/>
                <a:ext cx="2492" cy="9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34" name="Oval 5"/>
              <p:cNvSpPr>
                <a:spLocks noChangeArrowheads="1"/>
              </p:cNvSpPr>
              <p:nvPr/>
            </p:nvSpPr>
            <p:spPr bwMode="auto">
              <a:xfrm>
                <a:off x="1071" y="1214"/>
                <a:ext cx="576" cy="13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35" name="Oval 6"/>
              <p:cNvSpPr>
                <a:spLocks noChangeArrowheads="1"/>
              </p:cNvSpPr>
              <p:nvPr/>
            </p:nvSpPr>
            <p:spPr bwMode="auto">
              <a:xfrm>
                <a:off x="2570" y="1179"/>
                <a:ext cx="825" cy="23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36" name="Oval 7"/>
              <p:cNvSpPr>
                <a:spLocks noChangeArrowheads="1"/>
              </p:cNvSpPr>
              <p:nvPr/>
            </p:nvSpPr>
            <p:spPr bwMode="auto">
              <a:xfrm>
                <a:off x="1822" y="1108"/>
                <a:ext cx="991" cy="48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37" name="Oval 8"/>
              <p:cNvSpPr>
                <a:spLocks noChangeArrowheads="1"/>
              </p:cNvSpPr>
              <p:nvPr/>
            </p:nvSpPr>
            <p:spPr bwMode="auto">
              <a:xfrm>
                <a:off x="739" y="1319"/>
                <a:ext cx="1823" cy="27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38" name="Oval 9"/>
              <p:cNvSpPr>
                <a:spLocks noChangeArrowheads="1"/>
              </p:cNvSpPr>
              <p:nvPr/>
            </p:nvSpPr>
            <p:spPr bwMode="auto">
              <a:xfrm>
                <a:off x="1655" y="1743"/>
                <a:ext cx="989" cy="55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39" name="Oval 10"/>
              <p:cNvSpPr>
                <a:spLocks noChangeArrowheads="1"/>
              </p:cNvSpPr>
              <p:nvPr/>
            </p:nvSpPr>
            <p:spPr bwMode="auto">
              <a:xfrm>
                <a:off x="2903" y="1355"/>
                <a:ext cx="741" cy="3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40" name="Oval 11"/>
              <p:cNvSpPr>
                <a:spLocks noChangeArrowheads="1"/>
              </p:cNvSpPr>
              <p:nvPr/>
            </p:nvSpPr>
            <p:spPr bwMode="auto">
              <a:xfrm>
                <a:off x="906" y="1497"/>
                <a:ext cx="492" cy="55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41" name="Oval 12"/>
              <p:cNvSpPr>
                <a:spLocks noChangeArrowheads="1"/>
              </p:cNvSpPr>
              <p:nvPr/>
            </p:nvSpPr>
            <p:spPr bwMode="auto">
              <a:xfrm>
                <a:off x="2987" y="1779"/>
                <a:ext cx="492" cy="20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42" name="Oval 13"/>
              <p:cNvSpPr>
                <a:spLocks noChangeArrowheads="1"/>
              </p:cNvSpPr>
              <p:nvPr/>
            </p:nvSpPr>
            <p:spPr bwMode="auto">
              <a:xfrm>
                <a:off x="1321" y="1919"/>
                <a:ext cx="493" cy="20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43" name="Oval 14"/>
              <p:cNvSpPr>
                <a:spLocks noChangeArrowheads="1"/>
              </p:cNvSpPr>
              <p:nvPr/>
            </p:nvSpPr>
            <p:spPr bwMode="auto">
              <a:xfrm>
                <a:off x="2487" y="1919"/>
                <a:ext cx="741" cy="20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  <p:grpSp>
          <p:nvGrpSpPr>
            <p:cNvPr id="42121" name="Group 15"/>
            <p:cNvGrpSpPr>
              <a:grpSpLocks/>
            </p:cNvGrpSpPr>
            <p:nvPr/>
          </p:nvGrpSpPr>
          <p:grpSpPr bwMode="auto">
            <a:xfrm>
              <a:off x="676" y="1108"/>
              <a:ext cx="2905" cy="1192"/>
              <a:chOff x="676" y="1108"/>
              <a:chExt cx="2905" cy="1192"/>
            </a:xfrm>
          </p:grpSpPr>
          <p:sp>
            <p:nvSpPr>
              <p:cNvPr id="42122" name="Oval 16"/>
              <p:cNvSpPr>
                <a:spLocks noChangeArrowheads="1"/>
              </p:cNvSpPr>
              <p:nvPr/>
            </p:nvSpPr>
            <p:spPr bwMode="auto">
              <a:xfrm>
                <a:off x="925" y="1214"/>
                <a:ext cx="2489" cy="910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23" name="Oval 17"/>
              <p:cNvSpPr>
                <a:spLocks noChangeArrowheads="1"/>
              </p:cNvSpPr>
              <p:nvPr/>
            </p:nvSpPr>
            <p:spPr bwMode="auto">
              <a:xfrm>
                <a:off x="1008" y="1214"/>
                <a:ext cx="576" cy="13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24" name="Oval 18"/>
              <p:cNvSpPr>
                <a:spLocks noChangeArrowheads="1"/>
              </p:cNvSpPr>
              <p:nvPr/>
            </p:nvSpPr>
            <p:spPr bwMode="auto">
              <a:xfrm>
                <a:off x="2506" y="1179"/>
                <a:ext cx="827" cy="239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25" name="Oval 19"/>
              <p:cNvSpPr>
                <a:spLocks noChangeArrowheads="1"/>
              </p:cNvSpPr>
              <p:nvPr/>
            </p:nvSpPr>
            <p:spPr bwMode="auto">
              <a:xfrm>
                <a:off x="1758" y="1108"/>
                <a:ext cx="990" cy="48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26" name="Oval 20"/>
              <p:cNvSpPr>
                <a:spLocks noChangeArrowheads="1"/>
              </p:cNvSpPr>
              <p:nvPr/>
            </p:nvSpPr>
            <p:spPr bwMode="auto">
              <a:xfrm>
                <a:off x="676" y="1319"/>
                <a:ext cx="1822" cy="27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27" name="Oval 21"/>
              <p:cNvSpPr>
                <a:spLocks noChangeArrowheads="1"/>
              </p:cNvSpPr>
              <p:nvPr/>
            </p:nvSpPr>
            <p:spPr bwMode="auto">
              <a:xfrm>
                <a:off x="1592" y="1743"/>
                <a:ext cx="990" cy="55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28" name="Oval 22"/>
              <p:cNvSpPr>
                <a:spLocks noChangeArrowheads="1"/>
              </p:cNvSpPr>
              <p:nvPr/>
            </p:nvSpPr>
            <p:spPr bwMode="auto">
              <a:xfrm>
                <a:off x="2838" y="1355"/>
                <a:ext cx="743" cy="310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29" name="Oval 23"/>
              <p:cNvSpPr>
                <a:spLocks noChangeArrowheads="1"/>
              </p:cNvSpPr>
              <p:nvPr/>
            </p:nvSpPr>
            <p:spPr bwMode="auto">
              <a:xfrm>
                <a:off x="841" y="1497"/>
                <a:ext cx="492" cy="55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30" name="Oval 24"/>
              <p:cNvSpPr>
                <a:spLocks noChangeArrowheads="1"/>
              </p:cNvSpPr>
              <p:nvPr/>
            </p:nvSpPr>
            <p:spPr bwMode="auto">
              <a:xfrm>
                <a:off x="2922" y="1779"/>
                <a:ext cx="492" cy="20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31" name="Oval 25"/>
              <p:cNvSpPr>
                <a:spLocks noChangeArrowheads="1"/>
              </p:cNvSpPr>
              <p:nvPr/>
            </p:nvSpPr>
            <p:spPr bwMode="auto">
              <a:xfrm>
                <a:off x="1259" y="1919"/>
                <a:ext cx="491" cy="20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32" name="Oval 26"/>
              <p:cNvSpPr>
                <a:spLocks noChangeArrowheads="1"/>
              </p:cNvSpPr>
              <p:nvPr/>
            </p:nvSpPr>
            <p:spPr bwMode="auto">
              <a:xfrm>
                <a:off x="2425" y="1919"/>
                <a:ext cx="740" cy="20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41987" name="Group 27"/>
          <p:cNvGrpSpPr>
            <a:grpSpLocks/>
          </p:cNvGrpSpPr>
          <p:nvPr/>
        </p:nvGrpSpPr>
        <p:grpSpPr bwMode="auto">
          <a:xfrm>
            <a:off x="1524000" y="1600200"/>
            <a:ext cx="4800600" cy="1752600"/>
            <a:chOff x="676" y="1108"/>
            <a:chExt cx="2968" cy="1192"/>
          </a:xfrm>
        </p:grpSpPr>
        <p:grpSp>
          <p:nvGrpSpPr>
            <p:cNvPr id="42096" name="Group 28"/>
            <p:cNvGrpSpPr>
              <a:grpSpLocks/>
            </p:cNvGrpSpPr>
            <p:nvPr/>
          </p:nvGrpSpPr>
          <p:grpSpPr bwMode="auto">
            <a:xfrm>
              <a:off x="739" y="1108"/>
              <a:ext cx="2905" cy="1192"/>
              <a:chOff x="739" y="1108"/>
              <a:chExt cx="2905" cy="1192"/>
            </a:xfrm>
          </p:grpSpPr>
          <p:sp>
            <p:nvSpPr>
              <p:cNvPr id="42109" name="Oval 29"/>
              <p:cNvSpPr>
                <a:spLocks noChangeArrowheads="1"/>
              </p:cNvSpPr>
              <p:nvPr/>
            </p:nvSpPr>
            <p:spPr bwMode="auto">
              <a:xfrm>
                <a:off x="987" y="1214"/>
                <a:ext cx="2492" cy="9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10" name="Oval 30"/>
              <p:cNvSpPr>
                <a:spLocks noChangeArrowheads="1"/>
              </p:cNvSpPr>
              <p:nvPr/>
            </p:nvSpPr>
            <p:spPr bwMode="auto">
              <a:xfrm>
                <a:off x="1071" y="1214"/>
                <a:ext cx="576" cy="13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11" name="Oval 31"/>
              <p:cNvSpPr>
                <a:spLocks noChangeArrowheads="1"/>
              </p:cNvSpPr>
              <p:nvPr/>
            </p:nvSpPr>
            <p:spPr bwMode="auto">
              <a:xfrm>
                <a:off x="2570" y="1179"/>
                <a:ext cx="825" cy="23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12" name="Oval 32"/>
              <p:cNvSpPr>
                <a:spLocks noChangeArrowheads="1"/>
              </p:cNvSpPr>
              <p:nvPr/>
            </p:nvSpPr>
            <p:spPr bwMode="auto">
              <a:xfrm>
                <a:off x="1822" y="1108"/>
                <a:ext cx="991" cy="48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13" name="Oval 33"/>
              <p:cNvSpPr>
                <a:spLocks noChangeArrowheads="1"/>
              </p:cNvSpPr>
              <p:nvPr/>
            </p:nvSpPr>
            <p:spPr bwMode="auto">
              <a:xfrm>
                <a:off x="739" y="1319"/>
                <a:ext cx="1823" cy="27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14" name="Oval 34"/>
              <p:cNvSpPr>
                <a:spLocks noChangeArrowheads="1"/>
              </p:cNvSpPr>
              <p:nvPr/>
            </p:nvSpPr>
            <p:spPr bwMode="auto">
              <a:xfrm>
                <a:off x="1655" y="1743"/>
                <a:ext cx="989" cy="55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15" name="Oval 35"/>
              <p:cNvSpPr>
                <a:spLocks noChangeArrowheads="1"/>
              </p:cNvSpPr>
              <p:nvPr/>
            </p:nvSpPr>
            <p:spPr bwMode="auto">
              <a:xfrm>
                <a:off x="2903" y="1355"/>
                <a:ext cx="741" cy="3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16" name="Oval 36"/>
              <p:cNvSpPr>
                <a:spLocks noChangeArrowheads="1"/>
              </p:cNvSpPr>
              <p:nvPr/>
            </p:nvSpPr>
            <p:spPr bwMode="auto">
              <a:xfrm>
                <a:off x="906" y="1497"/>
                <a:ext cx="492" cy="55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17" name="Oval 37"/>
              <p:cNvSpPr>
                <a:spLocks noChangeArrowheads="1"/>
              </p:cNvSpPr>
              <p:nvPr/>
            </p:nvSpPr>
            <p:spPr bwMode="auto">
              <a:xfrm>
                <a:off x="2987" y="1779"/>
                <a:ext cx="492" cy="20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18" name="Oval 38"/>
              <p:cNvSpPr>
                <a:spLocks noChangeArrowheads="1"/>
              </p:cNvSpPr>
              <p:nvPr/>
            </p:nvSpPr>
            <p:spPr bwMode="auto">
              <a:xfrm>
                <a:off x="1321" y="1919"/>
                <a:ext cx="493" cy="20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19" name="Oval 39"/>
              <p:cNvSpPr>
                <a:spLocks noChangeArrowheads="1"/>
              </p:cNvSpPr>
              <p:nvPr/>
            </p:nvSpPr>
            <p:spPr bwMode="auto">
              <a:xfrm>
                <a:off x="2487" y="1919"/>
                <a:ext cx="741" cy="20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  <p:grpSp>
          <p:nvGrpSpPr>
            <p:cNvPr id="42097" name="Group 40"/>
            <p:cNvGrpSpPr>
              <a:grpSpLocks/>
            </p:cNvGrpSpPr>
            <p:nvPr/>
          </p:nvGrpSpPr>
          <p:grpSpPr bwMode="auto">
            <a:xfrm>
              <a:off x="676" y="1108"/>
              <a:ext cx="2905" cy="1192"/>
              <a:chOff x="676" y="1108"/>
              <a:chExt cx="2905" cy="1192"/>
            </a:xfrm>
          </p:grpSpPr>
          <p:sp>
            <p:nvSpPr>
              <p:cNvPr id="42098" name="Oval 41"/>
              <p:cNvSpPr>
                <a:spLocks noChangeArrowheads="1"/>
              </p:cNvSpPr>
              <p:nvPr/>
            </p:nvSpPr>
            <p:spPr bwMode="auto">
              <a:xfrm>
                <a:off x="925" y="1214"/>
                <a:ext cx="2489" cy="910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99" name="Oval 42"/>
              <p:cNvSpPr>
                <a:spLocks noChangeArrowheads="1"/>
              </p:cNvSpPr>
              <p:nvPr/>
            </p:nvSpPr>
            <p:spPr bwMode="auto">
              <a:xfrm>
                <a:off x="1008" y="1214"/>
                <a:ext cx="576" cy="13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00" name="Oval 43"/>
              <p:cNvSpPr>
                <a:spLocks noChangeArrowheads="1"/>
              </p:cNvSpPr>
              <p:nvPr/>
            </p:nvSpPr>
            <p:spPr bwMode="auto">
              <a:xfrm>
                <a:off x="2506" y="1179"/>
                <a:ext cx="827" cy="239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01" name="Oval 44"/>
              <p:cNvSpPr>
                <a:spLocks noChangeArrowheads="1"/>
              </p:cNvSpPr>
              <p:nvPr/>
            </p:nvSpPr>
            <p:spPr bwMode="auto">
              <a:xfrm>
                <a:off x="1758" y="1108"/>
                <a:ext cx="990" cy="48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02" name="Oval 45"/>
              <p:cNvSpPr>
                <a:spLocks noChangeArrowheads="1"/>
              </p:cNvSpPr>
              <p:nvPr/>
            </p:nvSpPr>
            <p:spPr bwMode="auto">
              <a:xfrm>
                <a:off x="676" y="1319"/>
                <a:ext cx="1822" cy="27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03" name="Oval 46"/>
              <p:cNvSpPr>
                <a:spLocks noChangeArrowheads="1"/>
              </p:cNvSpPr>
              <p:nvPr/>
            </p:nvSpPr>
            <p:spPr bwMode="auto">
              <a:xfrm>
                <a:off x="1592" y="1743"/>
                <a:ext cx="990" cy="55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04" name="Oval 47"/>
              <p:cNvSpPr>
                <a:spLocks noChangeArrowheads="1"/>
              </p:cNvSpPr>
              <p:nvPr/>
            </p:nvSpPr>
            <p:spPr bwMode="auto">
              <a:xfrm>
                <a:off x="2838" y="1355"/>
                <a:ext cx="743" cy="310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05" name="Oval 48"/>
              <p:cNvSpPr>
                <a:spLocks noChangeArrowheads="1"/>
              </p:cNvSpPr>
              <p:nvPr/>
            </p:nvSpPr>
            <p:spPr bwMode="auto">
              <a:xfrm>
                <a:off x="841" y="1497"/>
                <a:ext cx="492" cy="55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06" name="Oval 49"/>
              <p:cNvSpPr>
                <a:spLocks noChangeArrowheads="1"/>
              </p:cNvSpPr>
              <p:nvPr/>
            </p:nvSpPr>
            <p:spPr bwMode="auto">
              <a:xfrm>
                <a:off x="2922" y="1779"/>
                <a:ext cx="492" cy="20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07" name="Oval 50"/>
              <p:cNvSpPr>
                <a:spLocks noChangeArrowheads="1"/>
              </p:cNvSpPr>
              <p:nvPr/>
            </p:nvSpPr>
            <p:spPr bwMode="auto">
              <a:xfrm>
                <a:off x="1259" y="1919"/>
                <a:ext cx="491" cy="20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108" name="Oval 51"/>
              <p:cNvSpPr>
                <a:spLocks noChangeArrowheads="1"/>
              </p:cNvSpPr>
              <p:nvPr/>
            </p:nvSpPr>
            <p:spPr bwMode="auto">
              <a:xfrm>
                <a:off x="2425" y="1919"/>
                <a:ext cx="740" cy="20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41988" name="Group 52"/>
          <p:cNvGrpSpPr>
            <a:grpSpLocks/>
          </p:cNvGrpSpPr>
          <p:nvPr/>
        </p:nvGrpSpPr>
        <p:grpSpPr bwMode="auto">
          <a:xfrm>
            <a:off x="1066800" y="3429000"/>
            <a:ext cx="2133600" cy="685800"/>
            <a:chOff x="676" y="1108"/>
            <a:chExt cx="2968" cy="1192"/>
          </a:xfrm>
        </p:grpSpPr>
        <p:grpSp>
          <p:nvGrpSpPr>
            <p:cNvPr id="42072" name="Group 53"/>
            <p:cNvGrpSpPr>
              <a:grpSpLocks/>
            </p:cNvGrpSpPr>
            <p:nvPr/>
          </p:nvGrpSpPr>
          <p:grpSpPr bwMode="auto">
            <a:xfrm>
              <a:off x="739" y="1108"/>
              <a:ext cx="2905" cy="1192"/>
              <a:chOff x="739" y="1108"/>
              <a:chExt cx="2905" cy="1192"/>
            </a:xfrm>
          </p:grpSpPr>
          <p:sp>
            <p:nvSpPr>
              <p:cNvPr id="42085" name="Oval 54"/>
              <p:cNvSpPr>
                <a:spLocks noChangeArrowheads="1"/>
              </p:cNvSpPr>
              <p:nvPr/>
            </p:nvSpPr>
            <p:spPr bwMode="auto">
              <a:xfrm>
                <a:off x="987" y="1214"/>
                <a:ext cx="2492" cy="9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86" name="Oval 55"/>
              <p:cNvSpPr>
                <a:spLocks noChangeArrowheads="1"/>
              </p:cNvSpPr>
              <p:nvPr/>
            </p:nvSpPr>
            <p:spPr bwMode="auto">
              <a:xfrm>
                <a:off x="1071" y="1214"/>
                <a:ext cx="576" cy="13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87" name="Oval 56"/>
              <p:cNvSpPr>
                <a:spLocks noChangeArrowheads="1"/>
              </p:cNvSpPr>
              <p:nvPr/>
            </p:nvSpPr>
            <p:spPr bwMode="auto">
              <a:xfrm>
                <a:off x="2570" y="1179"/>
                <a:ext cx="825" cy="23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88" name="Oval 57"/>
              <p:cNvSpPr>
                <a:spLocks noChangeArrowheads="1"/>
              </p:cNvSpPr>
              <p:nvPr/>
            </p:nvSpPr>
            <p:spPr bwMode="auto">
              <a:xfrm>
                <a:off x="1822" y="1108"/>
                <a:ext cx="991" cy="48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89" name="Oval 58"/>
              <p:cNvSpPr>
                <a:spLocks noChangeArrowheads="1"/>
              </p:cNvSpPr>
              <p:nvPr/>
            </p:nvSpPr>
            <p:spPr bwMode="auto">
              <a:xfrm>
                <a:off x="739" y="1319"/>
                <a:ext cx="1823" cy="27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90" name="Oval 59"/>
              <p:cNvSpPr>
                <a:spLocks noChangeArrowheads="1"/>
              </p:cNvSpPr>
              <p:nvPr/>
            </p:nvSpPr>
            <p:spPr bwMode="auto">
              <a:xfrm>
                <a:off x="1655" y="1743"/>
                <a:ext cx="989" cy="55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91" name="Oval 60"/>
              <p:cNvSpPr>
                <a:spLocks noChangeArrowheads="1"/>
              </p:cNvSpPr>
              <p:nvPr/>
            </p:nvSpPr>
            <p:spPr bwMode="auto">
              <a:xfrm>
                <a:off x="2903" y="1355"/>
                <a:ext cx="741" cy="3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92" name="Oval 61"/>
              <p:cNvSpPr>
                <a:spLocks noChangeArrowheads="1"/>
              </p:cNvSpPr>
              <p:nvPr/>
            </p:nvSpPr>
            <p:spPr bwMode="auto">
              <a:xfrm>
                <a:off x="906" y="1497"/>
                <a:ext cx="492" cy="55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93" name="Oval 62"/>
              <p:cNvSpPr>
                <a:spLocks noChangeArrowheads="1"/>
              </p:cNvSpPr>
              <p:nvPr/>
            </p:nvSpPr>
            <p:spPr bwMode="auto">
              <a:xfrm>
                <a:off x="2987" y="1779"/>
                <a:ext cx="492" cy="20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94" name="Oval 63"/>
              <p:cNvSpPr>
                <a:spLocks noChangeArrowheads="1"/>
              </p:cNvSpPr>
              <p:nvPr/>
            </p:nvSpPr>
            <p:spPr bwMode="auto">
              <a:xfrm>
                <a:off x="1321" y="1919"/>
                <a:ext cx="493" cy="20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95" name="Oval 64"/>
              <p:cNvSpPr>
                <a:spLocks noChangeArrowheads="1"/>
              </p:cNvSpPr>
              <p:nvPr/>
            </p:nvSpPr>
            <p:spPr bwMode="auto">
              <a:xfrm>
                <a:off x="2487" y="1919"/>
                <a:ext cx="741" cy="20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  <p:grpSp>
          <p:nvGrpSpPr>
            <p:cNvPr id="42073" name="Group 65"/>
            <p:cNvGrpSpPr>
              <a:grpSpLocks/>
            </p:cNvGrpSpPr>
            <p:nvPr/>
          </p:nvGrpSpPr>
          <p:grpSpPr bwMode="auto">
            <a:xfrm>
              <a:off x="676" y="1108"/>
              <a:ext cx="2905" cy="1192"/>
              <a:chOff x="676" y="1108"/>
              <a:chExt cx="2905" cy="1192"/>
            </a:xfrm>
          </p:grpSpPr>
          <p:sp>
            <p:nvSpPr>
              <p:cNvPr id="42074" name="Oval 66"/>
              <p:cNvSpPr>
                <a:spLocks noChangeArrowheads="1"/>
              </p:cNvSpPr>
              <p:nvPr/>
            </p:nvSpPr>
            <p:spPr bwMode="auto">
              <a:xfrm>
                <a:off x="925" y="1214"/>
                <a:ext cx="2489" cy="910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75" name="Oval 67"/>
              <p:cNvSpPr>
                <a:spLocks noChangeArrowheads="1"/>
              </p:cNvSpPr>
              <p:nvPr/>
            </p:nvSpPr>
            <p:spPr bwMode="auto">
              <a:xfrm>
                <a:off x="1008" y="1214"/>
                <a:ext cx="576" cy="13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76" name="Oval 68"/>
              <p:cNvSpPr>
                <a:spLocks noChangeArrowheads="1"/>
              </p:cNvSpPr>
              <p:nvPr/>
            </p:nvSpPr>
            <p:spPr bwMode="auto">
              <a:xfrm>
                <a:off x="2506" y="1179"/>
                <a:ext cx="827" cy="239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77" name="Oval 69"/>
              <p:cNvSpPr>
                <a:spLocks noChangeArrowheads="1"/>
              </p:cNvSpPr>
              <p:nvPr/>
            </p:nvSpPr>
            <p:spPr bwMode="auto">
              <a:xfrm>
                <a:off x="1758" y="1108"/>
                <a:ext cx="990" cy="48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78" name="Oval 70"/>
              <p:cNvSpPr>
                <a:spLocks noChangeArrowheads="1"/>
              </p:cNvSpPr>
              <p:nvPr/>
            </p:nvSpPr>
            <p:spPr bwMode="auto">
              <a:xfrm>
                <a:off x="676" y="1319"/>
                <a:ext cx="1822" cy="27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79" name="Oval 71"/>
              <p:cNvSpPr>
                <a:spLocks noChangeArrowheads="1"/>
              </p:cNvSpPr>
              <p:nvPr/>
            </p:nvSpPr>
            <p:spPr bwMode="auto">
              <a:xfrm>
                <a:off x="1592" y="1743"/>
                <a:ext cx="990" cy="55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80" name="Oval 72"/>
              <p:cNvSpPr>
                <a:spLocks noChangeArrowheads="1"/>
              </p:cNvSpPr>
              <p:nvPr/>
            </p:nvSpPr>
            <p:spPr bwMode="auto">
              <a:xfrm>
                <a:off x="2838" y="1355"/>
                <a:ext cx="743" cy="310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81" name="Oval 73"/>
              <p:cNvSpPr>
                <a:spLocks noChangeArrowheads="1"/>
              </p:cNvSpPr>
              <p:nvPr/>
            </p:nvSpPr>
            <p:spPr bwMode="auto">
              <a:xfrm>
                <a:off x="841" y="1497"/>
                <a:ext cx="492" cy="55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82" name="Oval 74"/>
              <p:cNvSpPr>
                <a:spLocks noChangeArrowheads="1"/>
              </p:cNvSpPr>
              <p:nvPr/>
            </p:nvSpPr>
            <p:spPr bwMode="auto">
              <a:xfrm>
                <a:off x="2922" y="1779"/>
                <a:ext cx="492" cy="20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83" name="Oval 75"/>
              <p:cNvSpPr>
                <a:spLocks noChangeArrowheads="1"/>
              </p:cNvSpPr>
              <p:nvPr/>
            </p:nvSpPr>
            <p:spPr bwMode="auto">
              <a:xfrm>
                <a:off x="1259" y="1919"/>
                <a:ext cx="491" cy="20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84" name="Oval 76"/>
              <p:cNvSpPr>
                <a:spLocks noChangeArrowheads="1"/>
              </p:cNvSpPr>
              <p:nvPr/>
            </p:nvSpPr>
            <p:spPr bwMode="auto">
              <a:xfrm>
                <a:off x="2425" y="1919"/>
                <a:ext cx="740" cy="20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41989" name="Group 77"/>
          <p:cNvGrpSpPr>
            <a:grpSpLocks/>
          </p:cNvGrpSpPr>
          <p:nvPr/>
        </p:nvGrpSpPr>
        <p:grpSpPr bwMode="auto">
          <a:xfrm>
            <a:off x="1524000" y="4267200"/>
            <a:ext cx="2133600" cy="685800"/>
            <a:chOff x="676" y="1108"/>
            <a:chExt cx="2968" cy="1192"/>
          </a:xfrm>
        </p:grpSpPr>
        <p:grpSp>
          <p:nvGrpSpPr>
            <p:cNvPr id="42048" name="Group 78"/>
            <p:cNvGrpSpPr>
              <a:grpSpLocks/>
            </p:cNvGrpSpPr>
            <p:nvPr/>
          </p:nvGrpSpPr>
          <p:grpSpPr bwMode="auto">
            <a:xfrm>
              <a:off x="739" y="1108"/>
              <a:ext cx="2905" cy="1192"/>
              <a:chOff x="739" y="1108"/>
              <a:chExt cx="2905" cy="1192"/>
            </a:xfrm>
          </p:grpSpPr>
          <p:sp>
            <p:nvSpPr>
              <p:cNvPr id="42061" name="Oval 79"/>
              <p:cNvSpPr>
                <a:spLocks noChangeArrowheads="1"/>
              </p:cNvSpPr>
              <p:nvPr/>
            </p:nvSpPr>
            <p:spPr bwMode="auto">
              <a:xfrm>
                <a:off x="987" y="1214"/>
                <a:ext cx="2492" cy="9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62" name="Oval 80"/>
              <p:cNvSpPr>
                <a:spLocks noChangeArrowheads="1"/>
              </p:cNvSpPr>
              <p:nvPr/>
            </p:nvSpPr>
            <p:spPr bwMode="auto">
              <a:xfrm>
                <a:off x="1071" y="1214"/>
                <a:ext cx="576" cy="13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63" name="Oval 81"/>
              <p:cNvSpPr>
                <a:spLocks noChangeArrowheads="1"/>
              </p:cNvSpPr>
              <p:nvPr/>
            </p:nvSpPr>
            <p:spPr bwMode="auto">
              <a:xfrm>
                <a:off x="2570" y="1179"/>
                <a:ext cx="825" cy="23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64" name="Oval 82"/>
              <p:cNvSpPr>
                <a:spLocks noChangeArrowheads="1"/>
              </p:cNvSpPr>
              <p:nvPr/>
            </p:nvSpPr>
            <p:spPr bwMode="auto">
              <a:xfrm>
                <a:off x="1822" y="1108"/>
                <a:ext cx="991" cy="48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65" name="Oval 83"/>
              <p:cNvSpPr>
                <a:spLocks noChangeArrowheads="1"/>
              </p:cNvSpPr>
              <p:nvPr/>
            </p:nvSpPr>
            <p:spPr bwMode="auto">
              <a:xfrm>
                <a:off x="739" y="1319"/>
                <a:ext cx="1823" cy="27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66" name="Oval 84"/>
              <p:cNvSpPr>
                <a:spLocks noChangeArrowheads="1"/>
              </p:cNvSpPr>
              <p:nvPr/>
            </p:nvSpPr>
            <p:spPr bwMode="auto">
              <a:xfrm>
                <a:off x="1655" y="1743"/>
                <a:ext cx="989" cy="55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67" name="Oval 85"/>
              <p:cNvSpPr>
                <a:spLocks noChangeArrowheads="1"/>
              </p:cNvSpPr>
              <p:nvPr/>
            </p:nvSpPr>
            <p:spPr bwMode="auto">
              <a:xfrm>
                <a:off x="2903" y="1355"/>
                <a:ext cx="741" cy="3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68" name="Oval 86"/>
              <p:cNvSpPr>
                <a:spLocks noChangeArrowheads="1"/>
              </p:cNvSpPr>
              <p:nvPr/>
            </p:nvSpPr>
            <p:spPr bwMode="auto">
              <a:xfrm>
                <a:off x="906" y="1497"/>
                <a:ext cx="492" cy="55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69" name="Oval 87"/>
              <p:cNvSpPr>
                <a:spLocks noChangeArrowheads="1"/>
              </p:cNvSpPr>
              <p:nvPr/>
            </p:nvSpPr>
            <p:spPr bwMode="auto">
              <a:xfrm>
                <a:off x="2987" y="1779"/>
                <a:ext cx="492" cy="20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70" name="Oval 88"/>
              <p:cNvSpPr>
                <a:spLocks noChangeArrowheads="1"/>
              </p:cNvSpPr>
              <p:nvPr/>
            </p:nvSpPr>
            <p:spPr bwMode="auto">
              <a:xfrm>
                <a:off x="1321" y="1919"/>
                <a:ext cx="493" cy="20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71" name="Oval 89"/>
              <p:cNvSpPr>
                <a:spLocks noChangeArrowheads="1"/>
              </p:cNvSpPr>
              <p:nvPr/>
            </p:nvSpPr>
            <p:spPr bwMode="auto">
              <a:xfrm>
                <a:off x="2487" y="1919"/>
                <a:ext cx="741" cy="20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  <p:grpSp>
          <p:nvGrpSpPr>
            <p:cNvPr id="42049" name="Group 90"/>
            <p:cNvGrpSpPr>
              <a:grpSpLocks/>
            </p:cNvGrpSpPr>
            <p:nvPr/>
          </p:nvGrpSpPr>
          <p:grpSpPr bwMode="auto">
            <a:xfrm>
              <a:off x="676" y="1108"/>
              <a:ext cx="2905" cy="1192"/>
              <a:chOff x="676" y="1108"/>
              <a:chExt cx="2905" cy="1192"/>
            </a:xfrm>
          </p:grpSpPr>
          <p:sp>
            <p:nvSpPr>
              <p:cNvPr id="42050" name="Oval 91"/>
              <p:cNvSpPr>
                <a:spLocks noChangeArrowheads="1"/>
              </p:cNvSpPr>
              <p:nvPr/>
            </p:nvSpPr>
            <p:spPr bwMode="auto">
              <a:xfrm>
                <a:off x="925" y="1214"/>
                <a:ext cx="2489" cy="910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51" name="Oval 92"/>
              <p:cNvSpPr>
                <a:spLocks noChangeArrowheads="1"/>
              </p:cNvSpPr>
              <p:nvPr/>
            </p:nvSpPr>
            <p:spPr bwMode="auto">
              <a:xfrm>
                <a:off x="1008" y="1214"/>
                <a:ext cx="576" cy="13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52" name="Oval 93"/>
              <p:cNvSpPr>
                <a:spLocks noChangeArrowheads="1"/>
              </p:cNvSpPr>
              <p:nvPr/>
            </p:nvSpPr>
            <p:spPr bwMode="auto">
              <a:xfrm>
                <a:off x="2506" y="1179"/>
                <a:ext cx="827" cy="239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53" name="Oval 94"/>
              <p:cNvSpPr>
                <a:spLocks noChangeArrowheads="1"/>
              </p:cNvSpPr>
              <p:nvPr/>
            </p:nvSpPr>
            <p:spPr bwMode="auto">
              <a:xfrm>
                <a:off x="1758" y="1108"/>
                <a:ext cx="990" cy="48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54" name="Oval 95"/>
              <p:cNvSpPr>
                <a:spLocks noChangeArrowheads="1"/>
              </p:cNvSpPr>
              <p:nvPr/>
            </p:nvSpPr>
            <p:spPr bwMode="auto">
              <a:xfrm>
                <a:off x="676" y="1319"/>
                <a:ext cx="1822" cy="27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55" name="Oval 96"/>
              <p:cNvSpPr>
                <a:spLocks noChangeArrowheads="1"/>
              </p:cNvSpPr>
              <p:nvPr/>
            </p:nvSpPr>
            <p:spPr bwMode="auto">
              <a:xfrm>
                <a:off x="1592" y="1743"/>
                <a:ext cx="990" cy="55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56" name="Oval 97"/>
              <p:cNvSpPr>
                <a:spLocks noChangeArrowheads="1"/>
              </p:cNvSpPr>
              <p:nvPr/>
            </p:nvSpPr>
            <p:spPr bwMode="auto">
              <a:xfrm>
                <a:off x="2838" y="1355"/>
                <a:ext cx="743" cy="310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57" name="Oval 98"/>
              <p:cNvSpPr>
                <a:spLocks noChangeArrowheads="1"/>
              </p:cNvSpPr>
              <p:nvPr/>
            </p:nvSpPr>
            <p:spPr bwMode="auto">
              <a:xfrm>
                <a:off x="841" y="1497"/>
                <a:ext cx="492" cy="55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58" name="Oval 99"/>
              <p:cNvSpPr>
                <a:spLocks noChangeArrowheads="1"/>
              </p:cNvSpPr>
              <p:nvPr/>
            </p:nvSpPr>
            <p:spPr bwMode="auto">
              <a:xfrm>
                <a:off x="2922" y="1779"/>
                <a:ext cx="492" cy="20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59" name="Oval 100"/>
              <p:cNvSpPr>
                <a:spLocks noChangeArrowheads="1"/>
              </p:cNvSpPr>
              <p:nvPr/>
            </p:nvSpPr>
            <p:spPr bwMode="auto">
              <a:xfrm>
                <a:off x="1259" y="1919"/>
                <a:ext cx="491" cy="20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60" name="Oval 101"/>
              <p:cNvSpPr>
                <a:spLocks noChangeArrowheads="1"/>
              </p:cNvSpPr>
              <p:nvPr/>
            </p:nvSpPr>
            <p:spPr bwMode="auto">
              <a:xfrm>
                <a:off x="2425" y="1919"/>
                <a:ext cx="740" cy="20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41990" name="Group 102"/>
          <p:cNvGrpSpPr>
            <a:grpSpLocks/>
          </p:cNvGrpSpPr>
          <p:nvPr/>
        </p:nvGrpSpPr>
        <p:grpSpPr bwMode="auto">
          <a:xfrm>
            <a:off x="4876800" y="2667000"/>
            <a:ext cx="2514600" cy="3276600"/>
            <a:chOff x="676" y="1108"/>
            <a:chExt cx="2968" cy="1192"/>
          </a:xfrm>
        </p:grpSpPr>
        <p:grpSp>
          <p:nvGrpSpPr>
            <p:cNvPr id="42024" name="Group 103"/>
            <p:cNvGrpSpPr>
              <a:grpSpLocks/>
            </p:cNvGrpSpPr>
            <p:nvPr/>
          </p:nvGrpSpPr>
          <p:grpSpPr bwMode="auto">
            <a:xfrm>
              <a:off x="739" y="1108"/>
              <a:ext cx="2905" cy="1192"/>
              <a:chOff x="739" y="1108"/>
              <a:chExt cx="2905" cy="1192"/>
            </a:xfrm>
          </p:grpSpPr>
          <p:sp>
            <p:nvSpPr>
              <p:cNvPr id="42037" name="Oval 104"/>
              <p:cNvSpPr>
                <a:spLocks noChangeArrowheads="1"/>
              </p:cNvSpPr>
              <p:nvPr/>
            </p:nvSpPr>
            <p:spPr bwMode="auto">
              <a:xfrm>
                <a:off x="987" y="1214"/>
                <a:ext cx="2492" cy="9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38" name="Oval 105"/>
              <p:cNvSpPr>
                <a:spLocks noChangeArrowheads="1"/>
              </p:cNvSpPr>
              <p:nvPr/>
            </p:nvSpPr>
            <p:spPr bwMode="auto">
              <a:xfrm>
                <a:off x="1071" y="1214"/>
                <a:ext cx="576" cy="13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39" name="Oval 106"/>
              <p:cNvSpPr>
                <a:spLocks noChangeArrowheads="1"/>
              </p:cNvSpPr>
              <p:nvPr/>
            </p:nvSpPr>
            <p:spPr bwMode="auto">
              <a:xfrm>
                <a:off x="2570" y="1179"/>
                <a:ext cx="825" cy="23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40" name="Oval 107"/>
              <p:cNvSpPr>
                <a:spLocks noChangeArrowheads="1"/>
              </p:cNvSpPr>
              <p:nvPr/>
            </p:nvSpPr>
            <p:spPr bwMode="auto">
              <a:xfrm>
                <a:off x="1822" y="1108"/>
                <a:ext cx="991" cy="48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41" name="Oval 108"/>
              <p:cNvSpPr>
                <a:spLocks noChangeArrowheads="1"/>
              </p:cNvSpPr>
              <p:nvPr/>
            </p:nvSpPr>
            <p:spPr bwMode="auto">
              <a:xfrm>
                <a:off x="739" y="1319"/>
                <a:ext cx="1823" cy="27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42" name="Oval 109"/>
              <p:cNvSpPr>
                <a:spLocks noChangeArrowheads="1"/>
              </p:cNvSpPr>
              <p:nvPr/>
            </p:nvSpPr>
            <p:spPr bwMode="auto">
              <a:xfrm>
                <a:off x="1655" y="1743"/>
                <a:ext cx="989" cy="55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43" name="Oval 110"/>
              <p:cNvSpPr>
                <a:spLocks noChangeArrowheads="1"/>
              </p:cNvSpPr>
              <p:nvPr/>
            </p:nvSpPr>
            <p:spPr bwMode="auto">
              <a:xfrm>
                <a:off x="2903" y="1355"/>
                <a:ext cx="741" cy="3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44" name="Oval 111"/>
              <p:cNvSpPr>
                <a:spLocks noChangeArrowheads="1"/>
              </p:cNvSpPr>
              <p:nvPr/>
            </p:nvSpPr>
            <p:spPr bwMode="auto">
              <a:xfrm>
                <a:off x="906" y="1497"/>
                <a:ext cx="492" cy="55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45" name="Oval 112"/>
              <p:cNvSpPr>
                <a:spLocks noChangeArrowheads="1"/>
              </p:cNvSpPr>
              <p:nvPr/>
            </p:nvSpPr>
            <p:spPr bwMode="auto">
              <a:xfrm>
                <a:off x="2987" y="1779"/>
                <a:ext cx="492" cy="20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46" name="Oval 113"/>
              <p:cNvSpPr>
                <a:spLocks noChangeArrowheads="1"/>
              </p:cNvSpPr>
              <p:nvPr/>
            </p:nvSpPr>
            <p:spPr bwMode="auto">
              <a:xfrm>
                <a:off x="1321" y="1919"/>
                <a:ext cx="493" cy="20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47" name="Oval 114"/>
              <p:cNvSpPr>
                <a:spLocks noChangeArrowheads="1"/>
              </p:cNvSpPr>
              <p:nvPr/>
            </p:nvSpPr>
            <p:spPr bwMode="auto">
              <a:xfrm>
                <a:off x="2487" y="1919"/>
                <a:ext cx="741" cy="20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  <p:grpSp>
          <p:nvGrpSpPr>
            <p:cNvPr id="42025" name="Group 115"/>
            <p:cNvGrpSpPr>
              <a:grpSpLocks/>
            </p:cNvGrpSpPr>
            <p:nvPr/>
          </p:nvGrpSpPr>
          <p:grpSpPr bwMode="auto">
            <a:xfrm>
              <a:off x="676" y="1108"/>
              <a:ext cx="2905" cy="1192"/>
              <a:chOff x="676" y="1108"/>
              <a:chExt cx="2905" cy="1192"/>
            </a:xfrm>
          </p:grpSpPr>
          <p:sp>
            <p:nvSpPr>
              <p:cNvPr id="42026" name="Oval 116"/>
              <p:cNvSpPr>
                <a:spLocks noChangeArrowheads="1"/>
              </p:cNvSpPr>
              <p:nvPr/>
            </p:nvSpPr>
            <p:spPr bwMode="auto">
              <a:xfrm>
                <a:off x="925" y="1214"/>
                <a:ext cx="2489" cy="910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27" name="Oval 117"/>
              <p:cNvSpPr>
                <a:spLocks noChangeArrowheads="1"/>
              </p:cNvSpPr>
              <p:nvPr/>
            </p:nvSpPr>
            <p:spPr bwMode="auto">
              <a:xfrm>
                <a:off x="1008" y="1214"/>
                <a:ext cx="576" cy="13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28" name="Oval 118"/>
              <p:cNvSpPr>
                <a:spLocks noChangeArrowheads="1"/>
              </p:cNvSpPr>
              <p:nvPr/>
            </p:nvSpPr>
            <p:spPr bwMode="auto">
              <a:xfrm>
                <a:off x="2506" y="1179"/>
                <a:ext cx="827" cy="239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29" name="Oval 119"/>
              <p:cNvSpPr>
                <a:spLocks noChangeArrowheads="1"/>
              </p:cNvSpPr>
              <p:nvPr/>
            </p:nvSpPr>
            <p:spPr bwMode="auto">
              <a:xfrm>
                <a:off x="1758" y="1108"/>
                <a:ext cx="990" cy="48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30" name="Oval 120"/>
              <p:cNvSpPr>
                <a:spLocks noChangeArrowheads="1"/>
              </p:cNvSpPr>
              <p:nvPr/>
            </p:nvSpPr>
            <p:spPr bwMode="auto">
              <a:xfrm>
                <a:off x="676" y="1319"/>
                <a:ext cx="1822" cy="27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31" name="Oval 121"/>
              <p:cNvSpPr>
                <a:spLocks noChangeArrowheads="1"/>
              </p:cNvSpPr>
              <p:nvPr/>
            </p:nvSpPr>
            <p:spPr bwMode="auto">
              <a:xfrm>
                <a:off x="1592" y="1743"/>
                <a:ext cx="990" cy="55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32" name="Oval 122"/>
              <p:cNvSpPr>
                <a:spLocks noChangeArrowheads="1"/>
              </p:cNvSpPr>
              <p:nvPr/>
            </p:nvSpPr>
            <p:spPr bwMode="auto">
              <a:xfrm>
                <a:off x="2838" y="1355"/>
                <a:ext cx="743" cy="310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33" name="Oval 123"/>
              <p:cNvSpPr>
                <a:spLocks noChangeArrowheads="1"/>
              </p:cNvSpPr>
              <p:nvPr/>
            </p:nvSpPr>
            <p:spPr bwMode="auto">
              <a:xfrm>
                <a:off x="841" y="1497"/>
                <a:ext cx="492" cy="556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34" name="Oval 124"/>
              <p:cNvSpPr>
                <a:spLocks noChangeArrowheads="1"/>
              </p:cNvSpPr>
              <p:nvPr/>
            </p:nvSpPr>
            <p:spPr bwMode="auto">
              <a:xfrm>
                <a:off x="2922" y="1779"/>
                <a:ext cx="492" cy="203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35" name="Oval 125"/>
              <p:cNvSpPr>
                <a:spLocks noChangeArrowheads="1"/>
              </p:cNvSpPr>
              <p:nvPr/>
            </p:nvSpPr>
            <p:spPr bwMode="auto">
              <a:xfrm>
                <a:off x="1259" y="1919"/>
                <a:ext cx="491" cy="20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42036" name="Oval 126"/>
              <p:cNvSpPr>
                <a:spLocks noChangeArrowheads="1"/>
              </p:cNvSpPr>
              <p:nvPr/>
            </p:nvSpPr>
            <p:spPr bwMode="auto">
              <a:xfrm>
                <a:off x="2425" y="1919"/>
                <a:ext cx="740" cy="20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sp>
        <p:nvSpPr>
          <p:cNvPr id="41991" name="Line 127"/>
          <p:cNvSpPr>
            <a:spLocks noChangeShapeType="1"/>
          </p:cNvSpPr>
          <p:nvPr/>
        </p:nvSpPr>
        <p:spPr bwMode="auto">
          <a:xfrm>
            <a:off x="4419600" y="2743200"/>
            <a:ext cx="990600" cy="5334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1992" name="Line 128"/>
          <p:cNvSpPr>
            <a:spLocks noChangeShapeType="1"/>
          </p:cNvSpPr>
          <p:nvPr/>
        </p:nvSpPr>
        <p:spPr bwMode="auto">
          <a:xfrm>
            <a:off x="5562600" y="3276600"/>
            <a:ext cx="990600" cy="3810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1993" name="Line 129"/>
          <p:cNvSpPr>
            <a:spLocks noChangeShapeType="1"/>
          </p:cNvSpPr>
          <p:nvPr/>
        </p:nvSpPr>
        <p:spPr bwMode="auto">
          <a:xfrm flipV="1">
            <a:off x="5486400" y="3657600"/>
            <a:ext cx="1066800" cy="2286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1994" name="Line 130"/>
          <p:cNvSpPr>
            <a:spLocks noChangeShapeType="1"/>
          </p:cNvSpPr>
          <p:nvPr/>
        </p:nvSpPr>
        <p:spPr bwMode="auto">
          <a:xfrm>
            <a:off x="5486400" y="3886200"/>
            <a:ext cx="1219200" cy="2286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1995" name="Line 131"/>
          <p:cNvSpPr>
            <a:spLocks noChangeShapeType="1"/>
          </p:cNvSpPr>
          <p:nvPr/>
        </p:nvSpPr>
        <p:spPr bwMode="auto">
          <a:xfrm flipV="1">
            <a:off x="5410200" y="4114800"/>
            <a:ext cx="1219200" cy="3048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1996" name="Line 132"/>
          <p:cNvSpPr>
            <a:spLocks noChangeShapeType="1"/>
          </p:cNvSpPr>
          <p:nvPr/>
        </p:nvSpPr>
        <p:spPr bwMode="auto">
          <a:xfrm>
            <a:off x="5486400" y="4419600"/>
            <a:ext cx="1219200" cy="2286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1997" name="Line 133"/>
          <p:cNvSpPr>
            <a:spLocks noChangeShapeType="1"/>
          </p:cNvSpPr>
          <p:nvPr/>
        </p:nvSpPr>
        <p:spPr bwMode="auto">
          <a:xfrm flipV="1">
            <a:off x="5410200" y="4572000"/>
            <a:ext cx="1219200" cy="3048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1998" name="Line 134"/>
          <p:cNvSpPr>
            <a:spLocks noChangeShapeType="1"/>
          </p:cNvSpPr>
          <p:nvPr/>
        </p:nvSpPr>
        <p:spPr bwMode="auto">
          <a:xfrm>
            <a:off x="5486400" y="4876800"/>
            <a:ext cx="1219200" cy="2286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1999" name="Line 135"/>
          <p:cNvSpPr>
            <a:spLocks noChangeShapeType="1"/>
          </p:cNvSpPr>
          <p:nvPr/>
        </p:nvSpPr>
        <p:spPr bwMode="auto">
          <a:xfrm flipV="1">
            <a:off x="5791200" y="5105400"/>
            <a:ext cx="838200" cy="3810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2000" name="Line 136"/>
          <p:cNvSpPr>
            <a:spLocks noChangeShapeType="1"/>
          </p:cNvSpPr>
          <p:nvPr/>
        </p:nvSpPr>
        <p:spPr bwMode="auto">
          <a:xfrm flipV="1">
            <a:off x="3657600" y="5486400"/>
            <a:ext cx="2209800" cy="3048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2001" name="Line 137"/>
          <p:cNvSpPr>
            <a:spLocks noChangeShapeType="1"/>
          </p:cNvSpPr>
          <p:nvPr/>
        </p:nvSpPr>
        <p:spPr bwMode="auto">
          <a:xfrm>
            <a:off x="2362200" y="2819400"/>
            <a:ext cx="76200" cy="8382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2002" name="Line 138"/>
          <p:cNvSpPr>
            <a:spLocks noChangeShapeType="1"/>
          </p:cNvSpPr>
          <p:nvPr/>
        </p:nvSpPr>
        <p:spPr bwMode="auto">
          <a:xfrm>
            <a:off x="2438400" y="3581400"/>
            <a:ext cx="457200" cy="9906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2003" name="Line 139"/>
          <p:cNvSpPr>
            <a:spLocks noChangeShapeType="1"/>
          </p:cNvSpPr>
          <p:nvPr/>
        </p:nvSpPr>
        <p:spPr bwMode="auto">
          <a:xfrm>
            <a:off x="2971800" y="4648200"/>
            <a:ext cx="533400" cy="10668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+mn-lt"/>
            </a:endParaRPr>
          </a:p>
        </p:txBody>
      </p:sp>
      <p:pic>
        <p:nvPicPr>
          <p:cNvPr id="42004" name="Picture 14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196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5" name="Picture 14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5814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6" name="Picture 14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908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7" name="Picture 14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5908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8" name="Picture 14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1242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9" name="Picture 14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7338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0" name="Picture 14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5052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1" name="Picture 14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672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2" name="Picture 14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9624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3" name="Picture 14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4958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4" name="Picture 15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7244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5" name="Picture 15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9530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6" name="Picture 15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3340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17" name="Rectangle 153"/>
          <p:cNvSpPr>
            <a:spLocks noChangeArrowheads="1"/>
          </p:cNvSpPr>
          <p:nvPr/>
        </p:nvSpPr>
        <p:spPr bwMode="auto">
          <a:xfrm>
            <a:off x="6248400" y="3048000"/>
            <a:ext cx="642103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>
                <a:latin typeface="+mn-lt"/>
              </a:rPr>
              <a:t>AS 4</a:t>
            </a:r>
          </a:p>
        </p:txBody>
      </p:sp>
      <p:sp>
        <p:nvSpPr>
          <p:cNvPr id="42018" name="Rectangle 154"/>
          <p:cNvSpPr>
            <a:spLocks noChangeArrowheads="1"/>
          </p:cNvSpPr>
          <p:nvPr/>
        </p:nvSpPr>
        <p:spPr bwMode="auto">
          <a:xfrm>
            <a:off x="1371600" y="3581400"/>
            <a:ext cx="642103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>
                <a:latin typeface="+mn-lt"/>
              </a:rPr>
              <a:t>AS 3</a:t>
            </a:r>
          </a:p>
        </p:txBody>
      </p:sp>
      <p:sp>
        <p:nvSpPr>
          <p:cNvPr id="42019" name="Rectangle 155"/>
          <p:cNvSpPr>
            <a:spLocks noChangeArrowheads="1"/>
          </p:cNvSpPr>
          <p:nvPr/>
        </p:nvSpPr>
        <p:spPr bwMode="auto">
          <a:xfrm>
            <a:off x="1981200" y="4419600"/>
            <a:ext cx="642103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>
                <a:latin typeface="+mn-lt"/>
              </a:rPr>
              <a:t>AS 2</a:t>
            </a:r>
          </a:p>
        </p:txBody>
      </p:sp>
      <p:sp>
        <p:nvSpPr>
          <p:cNvPr id="42020" name="Rectangle 156"/>
          <p:cNvSpPr>
            <a:spLocks noChangeArrowheads="1"/>
          </p:cNvSpPr>
          <p:nvPr/>
        </p:nvSpPr>
        <p:spPr bwMode="auto">
          <a:xfrm>
            <a:off x="2743200" y="5867400"/>
            <a:ext cx="642103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>
                <a:latin typeface="+mn-lt"/>
              </a:rPr>
              <a:t>AS 1</a:t>
            </a:r>
          </a:p>
        </p:txBody>
      </p:sp>
      <p:sp>
        <p:nvSpPr>
          <p:cNvPr id="42021" name="Text Box 157"/>
          <p:cNvSpPr txBox="1">
            <a:spLocks noChangeArrowheads="1"/>
          </p:cNvSpPr>
          <p:nvPr/>
        </p:nvSpPr>
        <p:spPr bwMode="auto">
          <a:xfrm>
            <a:off x="2057400" y="1752600"/>
            <a:ext cx="246055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>
                <a:latin typeface="+mn-lt"/>
              </a:rPr>
              <a:t>   Mr. BGP says that </a:t>
            </a:r>
          </a:p>
          <a:p>
            <a:pPr algn="ctr" eaLnBrk="1" hangingPunct="1"/>
            <a:r>
              <a:rPr lang="en-US" sz="2000" b="0">
                <a:latin typeface="+mn-lt"/>
              </a:rPr>
              <a:t>    path </a:t>
            </a:r>
            <a:r>
              <a:rPr lang="en-US" sz="2000" b="0" u="sng">
                <a:latin typeface="+mn-lt"/>
              </a:rPr>
              <a:t>4 1</a:t>
            </a:r>
            <a:r>
              <a:rPr lang="en-US" sz="2000" b="0">
                <a:latin typeface="+mn-lt"/>
              </a:rPr>
              <a:t> is better</a:t>
            </a:r>
          </a:p>
          <a:p>
            <a:pPr algn="ctr" eaLnBrk="1" hangingPunct="1"/>
            <a:r>
              <a:rPr lang="en-US" sz="2000" b="0">
                <a:latin typeface="+mn-lt"/>
              </a:rPr>
              <a:t>     than path </a:t>
            </a:r>
            <a:r>
              <a:rPr lang="en-US" sz="2000" b="0" u="sng">
                <a:latin typeface="+mn-lt"/>
              </a:rPr>
              <a:t>3 2 1</a:t>
            </a:r>
          </a:p>
        </p:txBody>
      </p:sp>
      <p:pic>
        <p:nvPicPr>
          <p:cNvPr id="42022" name="Picture 15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638800"/>
            <a:ext cx="5476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Paths </a:t>
            </a:r>
            <a:r>
              <a:rPr lang="en-US" i="1" dirty="0"/>
              <a:t>vs.</a:t>
            </a:r>
            <a:r>
              <a:rPr lang="en-US" dirty="0"/>
              <a:t> Router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C8815A-B8E5-8A4F-B8B8-69B5FF478331}" type="slidenum">
              <a:rPr lang="en-US" smtClean="0"/>
              <a:pPr/>
              <a:t>24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  <a:latin typeface="+mj-lt"/>
              </a:rPr>
              <a:t>CS 118 </a:t>
            </a:r>
            <a:r>
              <a:rPr lang="en-US" b="0" dirty="0">
                <a:latin typeface="+mj-lt"/>
              </a:rPr>
              <a:t>: 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987794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71614"/>
            <a:ext cx="8351839" cy="107981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Way to do load balancing by passing a hint to next AS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Request Harvard send traffic to Princeton sciences via R2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75064CDC-010A-384E-B1C1-BD1A07D8A100}" type="slidenum">
              <a:rPr lang="en-US" sz="1200" b="0">
                <a:solidFill>
                  <a:srgbClr val="898989"/>
                </a:solidFill>
                <a:latin typeface="+mn-lt"/>
              </a:rPr>
              <a:pPr eaLnBrk="1" hangingPunct="1"/>
              <a:t>25</a:t>
            </a:fld>
            <a:endParaRPr lang="en-US" sz="1200" b="0">
              <a:solidFill>
                <a:srgbClr val="898989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8275" y="4267200"/>
            <a:ext cx="2298700" cy="1435101"/>
            <a:chOff x="168275" y="4267200"/>
            <a:chExt cx="2298700" cy="1435101"/>
          </a:xfrm>
        </p:grpSpPr>
        <p:sp>
          <p:nvSpPr>
            <p:cNvPr id="62558" name="Oval 6"/>
            <p:cNvSpPr>
              <a:spLocks noChangeArrowheads="1"/>
            </p:cNvSpPr>
            <p:nvPr/>
          </p:nvSpPr>
          <p:spPr bwMode="auto">
            <a:xfrm>
              <a:off x="365125" y="4395788"/>
              <a:ext cx="1970088" cy="109378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9" name="Oval 7"/>
            <p:cNvSpPr>
              <a:spLocks noChangeArrowheads="1"/>
            </p:cNvSpPr>
            <p:nvPr/>
          </p:nvSpPr>
          <p:spPr bwMode="auto">
            <a:xfrm>
              <a:off x="431800" y="4395788"/>
              <a:ext cx="449263" cy="1571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0" name="Oval 8"/>
            <p:cNvSpPr>
              <a:spLocks noChangeArrowheads="1"/>
            </p:cNvSpPr>
            <p:nvPr/>
          </p:nvSpPr>
          <p:spPr bwMode="auto">
            <a:xfrm>
              <a:off x="1620838" y="4351338"/>
              <a:ext cx="647700" cy="2857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1" name="Oval 9"/>
            <p:cNvSpPr>
              <a:spLocks noChangeArrowheads="1"/>
            </p:cNvSpPr>
            <p:nvPr/>
          </p:nvSpPr>
          <p:spPr bwMode="auto">
            <a:xfrm>
              <a:off x="1025525" y="4267200"/>
              <a:ext cx="781050" cy="5826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2" name="Oval 10"/>
            <p:cNvSpPr>
              <a:spLocks noChangeArrowheads="1"/>
            </p:cNvSpPr>
            <p:nvPr/>
          </p:nvSpPr>
          <p:spPr bwMode="auto">
            <a:xfrm>
              <a:off x="168275" y="4521200"/>
              <a:ext cx="1439863" cy="3286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3" name="Oval 11"/>
            <p:cNvSpPr>
              <a:spLocks noChangeArrowheads="1"/>
            </p:cNvSpPr>
            <p:nvPr/>
          </p:nvSpPr>
          <p:spPr bwMode="auto">
            <a:xfrm>
              <a:off x="893763" y="5033963"/>
              <a:ext cx="781050" cy="6683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4" name="Oval 12"/>
            <p:cNvSpPr>
              <a:spLocks noChangeArrowheads="1"/>
            </p:cNvSpPr>
            <p:nvPr/>
          </p:nvSpPr>
          <p:spPr bwMode="auto">
            <a:xfrm>
              <a:off x="1885950" y="4565650"/>
              <a:ext cx="581025" cy="36988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5" name="Oval 13"/>
            <p:cNvSpPr>
              <a:spLocks noChangeArrowheads="1"/>
            </p:cNvSpPr>
            <p:nvPr/>
          </p:nvSpPr>
          <p:spPr bwMode="auto">
            <a:xfrm>
              <a:off x="300038" y="4737100"/>
              <a:ext cx="382588" cy="6667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6" name="Oval 14"/>
            <p:cNvSpPr>
              <a:spLocks noChangeArrowheads="1"/>
            </p:cNvSpPr>
            <p:nvPr/>
          </p:nvSpPr>
          <p:spPr bwMode="auto">
            <a:xfrm>
              <a:off x="1951038" y="5075238"/>
              <a:ext cx="384175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7" name="Oval 15"/>
            <p:cNvSpPr>
              <a:spLocks noChangeArrowheads="1"/>
            </p:cNvSpPr>
            <p:nvPr/>
          </p:nvSpPr>
          <p:spPr bwMode="auto">
            <a:xfrm>
              <a:off x="630238" y="5245100"/>
              <a:ext cx="382588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8" name="Oval 16"/>
            <p:cNvSpPr>
              <a:spLocks noChangeArrowheads="1"/>
            </p:cNvSpPr>
            <p:nvPr/>
          </p:nvSpPr>
          <p:spPr bwMode="auto">
            <a:xfrm>
              <a:off x="1555750" y="5245100"/>
              <a:ext cx="581025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7475" y="4267200"/>
            <a:ext cx="2298700" cy="1435101"/>
            <a:chOff x="117475" y="4267200"/>
            <a:chExt cx="2298700" cy="1435101"/>
          </a:xfrm>
        </p:grpSpPr>
        <p:sp>
          <p:nvSpPr>
            <p:cNvPr id="62547" name="Oval 18"/>
            <p:cNvSpPr>
              <a:spLocks noChangeArrowheads="1"/>
            </p:cNvSpPr>
            <p:nvPr/>
          </p:nvSpPr>
          <p:spPr bwMode="auto">
            <a:xfrm>
              <a:off x="315913" y="4395788"/>
              <a:ext cx="1968500" cy="10937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8" name="Oval 19"/>
            <p:cNvSpPr>
              <a:spLocks noChangeArrowheads="1"/>
            </p:cNvSpPr>
            <p:nvPr/>
          </p:nvSpPr>
          <p:spPr bwMode="auto">
            <a:xfrm>
              <a:off x="381000" y="4395788"/>
              <a:ext cx="449263" cy="15716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9" name="Oval 20"/>
            <p:cNvSpPr>
              <a:spLocks noChangeArrowheads="1"/>
            </p:cNvSpPr>
            <p:nvPr/>
          </p:nvSpPr>
          <p:spPr bwMode="auto">
            <a:xfrm>
              <a:off x="1571625" y="4351338"/>
              <a:ext cx="647700" cy="2857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0" name="Oval 21"/>
            <p:cNvSpPr>
              <a:spLocks noChangeArrowheads="1"/>
            </p:cNvSpPr>
            <p:nvPr/>
          </p:nvSpPr>
          <p:spPr bwMode="auto">
            <a:xfrm>
              <a:off x="976313" y="4267200"/>
              <a:ext cx="779463" cy="5826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1" name="Oval 22"/>
            <p:cNvSpPr>
              <a:spLocks noChangeArrowheads="1"/>
            </p:cNvSpPr>
            <p:nvPr/>
          </p:nvSpPr>
          <p:spPr bwMode="auto">
            <a:xfrm>
              <a:off x="117475" y="4521200"/>
              <a:ext cx="1441450" cy="3286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2" name="Oval 23"/>
            <p:cNvSpPr>
              <a:spLocks noChangeArrowheads="1"/>
            </p:cNvSpPr>
            <p:nvPr/>
          </p:nvSpPr>
          <p:spPr bwMode="auto">
            <a:xfrm>
              <a:off x="842963" y="5033963"/>
              <a:ext cx="781050" cy="6683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3" name="Oval 24"/>
            <p:cNvSpPr>
              <a:spLocks noChangeArrowheads="1"/>
            </p:cNvSpPr>
            <p:nvPr/>
          </p:nvSpPr>
          <p:spPr bwMode="auto">
            <a:xfrm>
              <a:off x="1835150" y="4565650"/>
              <a:ext cx="581025" cy="3698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4" name="Oval 25"/>
            <p:cNvSpPr>
              <a:spLocks noChangeArrowheads="1"/>
            </p:cNvSpPr>
            <p:nvPr/>
          </p:nvSpPr>
          <p:spPr bwMode="auto">
            <a:xfrm>
              <a:off x="249238" y="4737100"/>
              <a:ext cx="384175" cy="6667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5" name="Oval 26"/>
            <p:cNvSpPr>
              <a:spLocks noChangeArrowheads="1"/>
            </p:cNvSpPr>
            <p:nvPr/>
          </p:nvSpPr>
          <p:spPr bwMode="auto">
            <a:xfrm>
              <a:off x="1901825" y="5075238"/>
              <a:ext cx="382588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6" name="Oval 27"/>
            <p:cNvSpPr>
              <a:spLocks noChangeArrowheads="1"/>
            </p:cNvSpPr>
            <p:nvPr/>
          </p:nvSpPr>
          <p:spPr bwMode="auto">
            <a:xfrm>
              <a:off x="579438" y="5245100"/>
              <a:ext cx="384175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7" name="Oval 28"/>
            <p:cNvSpPr>
              <a:spLocks noChangeArrowheads="1"/>
            </p:cNvSpPr>
            <p:nvPr/>
          </p:nvSpPr>
          <p:spPr bwMode="auto">
            <a:xfrm>
              <a:off x="1504950" y="5245100"/>
              <a:ext cx="582613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0" name="Rectangle 29"/>
          <p:cNvSpPr>
            <a:spLocks noChangeArrowheads="1"/>
          </p:cNvSpPr>
          <p:nvPr/>
        </p:nvSpPr>
        <p:spPr bwMode="auto">
          <a:xfrm>
            <a:off x="53034" y="3748087"/>
            <a:ext cx="1173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 dirty="0">
                <a:latin typeface="+mn-lt"/>
              </a:rPr>
              <a:t>AS 88</a:t>
            </a:r>
          </a:p>
        </p:txBody>
      </p:sp>
      <p:sp>
        <p:nvSpPr>
          <p:cNvPr id="62471" name="Rectangle 30"/>
          <p:cNvSpPr>
            <a:spLocks noChangeArrowheads="1"/>
          </p:cNvSpPr>
          <p:nvPr/>
        </p:nvSpPr>
        <p:spPr bwMode="auto">
          <a:xfrm>
            <a:off x="328143" y="4085534"/>
            <a:ext cx="944419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400" b="0" dirty="0">
                <a:latin typeface="+mn-lt"/>
              </a:rPr>
              <a:t>Princeton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73438" y="3200400"/>
            <a:ext cx="2522538" cy="2349500"/>
            <a:chOff x="3373438" y="3200400"/>
            <a:chExt cx="2522538" cy="2349500"/>
          </a:xfrm>
        </p:grpSpPr>
        <p:sp>
          <p:nvSpPr>
            <p:cNvPr id="62534" name="Oval 34"/>
            <p:cNvSpPr>
              <a:spLocks noChangeArrowheads="1"/>
            </p:cNvSpPr>
            <p:nvPr/>
          </p:nvSpPr>
          <p:spPr bwMode="auto">
            <a:xfrm>
              <a:off x="3589338" y="3408363"/>
              <a:ext cx="2162175" cy="17938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5" name="Oval 35"/>
            <p:cNvSpPr>
              <a:spLocks noChangeArrowheads="1"/>
            </p:cNvSpPr>
            <p:nvPr/>
          </p:nvSpPr>
          <p:spPr bwMode="auto">
            <a:xfrm>
              <a:off x="3662363" y="3408363"/>
              <a:ext cx="495300" cy="2651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6" name="Oval 36"/>
            <p:cNvSpPr>
              <a:spLocks noChangeArrowheads="1"/>
            </p:cNvSpPr>
            <p:nvPr/>
          </p:nvSpPr>
          <p:spPr bwMode="auto">
            <a:xfrm>
              <a:off x="4967288" y="3340100"/>
              <a:ext cx="711200" cy="4730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7" name="Oval 37"/>
            <p:cNvSpPr>
              <a:spLocks noChangeArrowheads="1"/>
            </p:cNvSpPr>
            <p:nvPr/>
          </p:nvSpPr>
          <p:spPr bwMode="auto">
            <a:xfrm>
              <a:off x="4314826" y="3200400"/>
              <a:ext cx="857250" cy="9604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8" name="Oval 38"/>
            <p:cNvSpPr>
              <a:spLocks noChangeArrowheads="1"/>
            </p:cNvSpPr>
            <p:nvPr/>
          </p:nvSpPr>
          <p:spPr bwMode="auto">
            <a:xfrm>
              <a:off x="3373438" y="3617913"/>
              <a:ext cx="1581150" cy="5429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9" name="Oval 39"/>
            <p:cNvSpPr>
              <a:spLocks noChangeArrowheads="1"/>
            </p:cNvSpPr>
            <p:nvPr/>
          </p:nvSpPr>
          <p:spPr bwMode="auto">
            <a:xfrm>
              <a:off x="4170363" y="4451350"/>
              <a:ext cx="855663" cy="10985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0" name="Oval 40"/>
            <p:cNvSpPr>
              <a:spLocks noChangeArrowheads="1"/>
            </p:cNvSpPr>
            <p:nvPr/>
          </p:nvSpPr>
          <p:spPr bwMode="auto">
            <a:xfrm>
              <a:off x="5256213" y="3686175"/>
              <a:ext cx="639763" cy="6127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1" name="Oval 41"/>
            <p:cNvSpPr>
              <a:spLocks noChangeArrowheads="1"/>
            </p:cNvSpPr>
            <p:nvPr/>
          </p:nvSpPr>
          <p:spPr bwMode="auto">
            <a:xfrm>
              <a:off x="3517901" y="3963988"/>
              <a:ext cx="422275" cy="11001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2" name="Oval 42"/>
            <p:cNvSpPr>
              <a:spLocks noChangeArrowheads="1"/>
            </p:cNvSpPr>
            <p:nvPr/>
          </p:nvSpPr>
          <p:spPr bwMode="auto">
            <a:xfrm>
              <a:off x="5329238" y="4521200"/>
              <a:ext cx="422275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3" name="Oval 43"/>
            <p:cNvSpPr>
              <a:spLocks noChangeArrowheads="1"/>
            </p:cNvSpPr>
            <p:nvPr/>
          </p:nvSpPr>
          <p:spPr bwMode="auto">
            <a:xfrm>
              <a:off x="3879851" y="4799013"/>
              <a:ext cx="422275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4" name="Oval 44"/>
            <p:cNvSpPr>
              <a:spLocks noChangeArrowheads="1"/>
            </p:cNvSpPr>
            <p:nvPr/>
          </p:nvSpPr>
          <p:spPr bwMode="auto">
            <a:xfrm>
              <a:off x="4894263" y="4799013"/>
              <a:ext cx="639763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17875" y="3200400"/>
            <a:ext cx="2522538" cy="2349500"/>
            <a:chOff x="3317875" y="3200400"/>
            <a:chExt cx="2522538" cy="2349500"/>
          </a:xfrm>
        </p:grpSpPr>
        <p:sp>
          <p:nvSpPr>
            <p:cNvPr id="62523" name="Oval 46"/>
            <p:cNvSpPr>
              <a:spLocks noChangeArrowheads="1"/>
            </p:cNvSpPr>
            <p:nvPr/>
          </p:nvSpPr>
          <p:spPr bwMode="auto">
            <a:xfrm>
              <a:off x="3535363" y="3408363"/>
              <a:ext cx="2160588" cy="17938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4" name="Oval 47"/>
            <p:cNvSpPr>
              <a:spLocks noChangeArrowheads="1"/>
            </p:cNvSpPr>
            <p:nvPr/>
          </p:nvSpPr>
          <p:spPr bwMode="auto">
            <a:xfrm>
              <a:off x="3606800" y="3408363"/>
              <a:ext cx="495300" cy="265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5" name="Oval 48"/>
            <p:cNvSpPr>
              <a:spLocks noChangeArrowheads="1"/>
            </p:cNvSpPr>
            <p:nvPr/>
          </p:nvSpPr>
          <p:spPr bwMode="auto">
            <a:xfrm>
              <a:off x="4911725" y="3340100"/>
              <a:ext cx="712788" cy="4730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6" name="Oval 49"/>
            <p:cNvSpPr>
              <a:spLocks noChangeArrowheads="1"/>
            </p:cNvSpPr>
            <p:nvPr/>
          </p:nvSpPr>
          <p:spPr bwMode="auto">
            <a:xfrm>
              <a:off x="4259263" y="3200400"/>
              <a:ext cx="857250" cy="9604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7" name="Oval 50"/>
            <p:cNvSpPr>
              <a:spLocks noChangeArrowheads="1"/>
            </p:cNvSpPr>
            <p:nvPr/>
          </p:nvSpPr>
          <p:spPr bwMode="auto">
            <a:xfrm>
              <a:off x="3317875" y="3617913"/>
              <a:ext cx="1581150" cy="5429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8" name="Oval 51"/>
            <p:cNvSpPr>
              <a:spLocks noChangeArrowheads="1"/>
            </p:cNvSpPr>
            <p:nvPr/>
          </p:nvSpPr>
          <p:spPr bwMode="auto">
            <a:xfrm>
              <a:off x="4114800" y="4451350"/>
              <a:ext cx="857250" cy="10985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9" name="Oval 52"/>
            <p:cNvSpPr>
              <a:spLocks noChangeArrowheads="1"/>
            </p:cNvSpPr>
            <p:nvPr/>
          </p:nvSpPr>
          <p:spPr bwMode="auto">
            <a:xfrm>
              <a:off x="5200650" y="3686175"/>
              <a:ext cx="639763" cy="6127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0" name="Oval 53"/>
            <p:cNvSpPr>
              <a:spLocks noChangeArrowheads="1"/>
            </p:cNvSpPr>
            <p:nvPr/>
          </p:nvSpPr>
          <p:spPr bwMode="auto">
            <a:xfrm>
              <a:off x="3462338" y="3963988"/>
              <a:ext cx="422275" cy="11001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1" name="Oval 54"/>
            <p:cNvSpPr>
              <a:spLocks noChangeArrowheads="1"/>
            </p:cNvSpPr>
            <p:nvPr/>
          </p:nvSpPr>
          <p:spPr bwMode="auto">
            <a:xfrm>
              <a:off x="5273675" y="4521200"/>
              <a:ext cx="422275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2" name="Oval 55"/>
            <p:cNvSpPr>
              <a:spLocks noChangeArrowheads="1"/>
            </p:cNvSpPr>
            <p:nvPr/>
          </p:nvSpPr>
          <p:spPr bwMode="auto">
            <a:xfrm>
              <a:off x="3825875" y="4799013"/>
              <a:ext cx="420688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3" name="Oval 56"/>
            <p:cNvSpPr>
              <a:spLocks noChangeArrowheads="1"/>
            </p:cNvSpPr>
            <p:nvPr/>
          </p:nvSpPr>
          <p:spPr bwMode="auto">
            <a:xfrm>
              <a:off x="4840288" y="4799013"/>
              <a:ext cx="638175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4" name="Rectangle 57"/>
          <p:cNvSpPr>
            <a:spLocks noChangeArrowheads="1"/>
          </p:cNvSpPr>
          <p:nvPr/>
        </p:nvSpPr>
        <p:spPr bwMode="auto">
          <a:xfrm>
            <a:off x="3843224" y="3279826"/>
            <a:ext cx="1570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 dirty="0">
                <a:latin typeface="+mn-lt"/>
              </a:rPr>
              <a:t>AS 7018</a:t>
            </a:r>
          </a:p>
        </p:txBody>
      </p:sp>
      <p:sp>
        <p:nvSpPr>
          <p:cNvPr id="62475" name="Rectangle 58"/>
          <p:cNvSpPr>
            <a:spLocks noChangeArrowheads="1"/>
          </p:cNvSpPr>
          <p:nvPr/>
        </p:nvSpPr>
        <p:spPr bwMode="auto">
          <a:xfrm>
            <a:off x="4973089" y="3629689"/>
            <a:ext cx="788677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800" b="0" dirty="0">
                <a:latin typeface="+mn-lt"/>
              </a:rPr>
              <a:t>AT&amp;T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572251" y="4419600"/>
            <a:ext cx="2522538" cy="1282700"/>
            <a:chOff x="6572251" y="4419600"/>
            <a:chExt cx="2522538" cy="1282700"/>
          </a:xfrm>
        </p:grpSpPr>
        <p:sp>
          <p:nvSpPr>
            <p:cNvPr id="62510" name="Oval 63"/>
            <p:cNvSpPr>
              <a:spLocks noChangeArrowheads="1"/>
            </p:cNvSpPr>
            <p:nvPr/>
          </p:nvSpPr>
          <p:spPr bwMode="auto">
            <a:xfrm>
              <a:off x="6788151" y="4533900"/>
              <a:ext cx="2162175" cy="977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1" name="Oval 64"/>
            <p:cNvSpPr>
              <a:spLocks noChangeArrowheads="1"/>
            </p:cNvSpPr>
            <p:nvPr/>
          </p:nvSpPr>
          <p:spPr bwMode="auto">
            <a:xfrm>
              <a:off x="6861176" y="4533900"/>
              <a:ext cx="4953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2" name="Oval 65"/>
            <p:cNvSpPr>
              <a:spLocks noChangeArrowheads="1"/>
            </p:cNvSpPr>
            <p:nvPr/>
          </p:nvSpPr>
          <p:spPr bwMode="auto">
            <a:xfrm>
              <a:off x="8166101" y="4495800"/>
              <a:ext cx="711200" cy="254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3" name="Oval 66"/>
            <p:cNvSpPr>
              <a:spLocks noChangeArrowheads="1"/>
            </p:cNvSpPr>
            <p:nvPr/>
          </p:nvSpPr>
          <p:spPr bwMode="auto">
            <a:xfrm>
              <a:off x="7513639" y="4419600"/>
              <a:ext cx="857250" cy="520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4" name="Oval 67"/>
            <p:cNvSpPr>
              <a:spLocks noChangeArrowheads="1"/>
            </p:cNvSpPr>
            <p:nvPr/>
          </p:nvSpPr>
          <p:spPr bwMode="auto">
            <a:xfrm>
              <a:off x="6572251" y="4648200"/>
              <a:ext cx="1581150" cy="2921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5" name="Oval 68"/>
            <p:cNvSpPr>
              <a:spLocks noChangeArrowheads="1"/>
            </p:cNvSpPr>
            <p:nvPr/>
          </p:nvSpPr>
          <p:spPr bwMode="auto">
            <a:xfrm>
              <a:off x="7369176" y="5105400"/>
              <a:ext cx="855663" cy="596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6" name="Oval 69"/>
            <p:cNvSpPr>
              <a:spLocks noChangeArrowheads="1"/>
            </p:cNvSpPr>
            <p:nvPr/>
          </p:nvSpPr>
          <p:spPr bwMode="auto">
            <a:xfrm>
              <a:off x="8455026" y="4686300"/>
              <a:ext cx="639763" cy="330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7" name="Oval 70"/>
            <p:cNvSpPr>
              <a:spLocks noChangeArrowheads="1"/>
            </p:cNvSpPr>
            <p:nvPr/>
          </p:nvSpPr>
          <p:spPr bwMode="auto">
            <a:xfrm>
              <a:off x="6716714" y="4838700"/>
              <a:ext cx="422275" cy="596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8" name="Oval 71"/>
            <p:cNvSpPr>
              <a:spLocks noChangeArrowheads="1"/>
            </p:cNvSpPr>
            <p:nvPr/>
          </p:nvSpPr>
          <p:spPr bwMode="auto">
            <a:xfrm>
              <a:off x="8528051" y="5143500"/>
              <a:ext cx="422275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9" name="Oval 72"/>
            <p:cNvSpPr>
              <a:spLocks noChangeArrowheads="1"/>
            </p:cNvSpPr>
            <p:nvPr/>
          </p:nvSpPr>
          <p:spPr bwMode="auto">
            <a:xfrm>
              <a:off x="7078664" y="5295900"/>
              <a:ext cx="422275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0" name="Oval 73"/>
            <p:cNvSpPr>
              <a:spLocks noChangeArrowheads="1"/>
            </p:cNvSpPr>
            <p:nvPr/>
          </p:nvSpPr>
          <p:spPr bwMode="auto">
            <a:xfrm>
              <a:off x="8093076" y="5295900"/>
              <a:ext cx="639763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16688" y="4419600"/>
            <a:ext cx="2522538" cy="1282700"/>
            <a:chOff x="6516688" y="4419600"/>
            <a:chExt cx="2522538" cy="1282700"/>
          </a:xfrm>
        </p:grpSpPr>
        <p:sp>
          <p:nvSpPr>
            <p:cNvPr id="62499" name="Oval 75"/>
            <p:cNvSpPr>
              <a:spLocks noChangeArrowheads="1"/>
            </p:cNvSpPr>
            <p:nvPr/>
          </p:nvSpPr>
          <p:spPr bwMode="auto">
            <a:xfrm>
              <a:off x="6734176" y="4533900"/>
              <a:ext cx="2160588" cy="977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0" name="Oval 76"/>
            <p:cNvSpPr>
              <a:spLocks noChangeArrowheads="1"/>
            </p:cNvSpPr>
            <p:nvPr/>
          </p:nvSpPr>
          <p:spPr bwMode="auto">
            <a:xfrm>
              <a:off x="6805613" y="4533900"/>
              <a:ext cx="495300" cy="1397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1" name="Oval 77"/>
            <p:cNvSpPr>
              <a:spLocks noChangeArrowheads="1"/>
            </p:cNvSpPr>
            <p:nvPr/>
          </p:nvSpPr>
          <p:spPr bwMode="auto">
            <a:xfrm>
              <a:off x="8110538" y="4495800"/>
              <a:ext cx="712788" cy="2540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2" name="Oval 78"/>
            <p:cNvSpPr>
              <a:spLocks noChangeArrowheads="1"/>
            </p:cNvSpPr>
            <p:nvPr/>
          </p:nvSpPr>
          <p:spPr bwMode="auto">
            <a:xfrm>
              <a:off x="7458076" y="4419600"/>
              <a:ext cx="857250" cy="5207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3" name="Oval 79"/>
            <p:cNvSpPr>
              <a:spLocks noChangeArrowheads="1"/>
            </p:cNvSpPr>
            <p:nvPr/>
          </p:nvSpPr>
          <p:spPr bwMode="auto">
            <a:xfrm>
              <a:off x="6516688" y="4648200"/>
              <a:ext cx="1581150" cy="2921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4" name="Oval 80"/>
            <p:cNvSpPr>
              <a:spLocks noChangeArrowheads="1"/>
            </p:cNvSpPr>
            <p:nvPr/>
          </p:nvSpPr>
          <p:spPr bwMode="auto">
            <a:xfrm>
              <a:off x="7313613" y="5105400"/>
              <a:ext cx="857250" cy="596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5" name="Oval 81"/>
            <p:cNvSpPr>
              <a:spLocks noChangeArrowheads="1"/>
            </p:cNvSpPr>
            <p:nvPr/>
          </p:nvSpPr>
          <p:spPr bwMode="auto">
            <a:xfrm>
              <a:off x="8399463" y="4686300"/>
              <a:ext cx="639763" cy="3302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6" name="Oval 82"/>
            <p:cNvSpPr>
              <a:spLocks noChangeArrowheads="1"/>
            </p:cNvSpPr>
            <p:nvPr/>
          </p:nvSpPr>
          <p:spPr bwMode="auto">
            <a:xfrm>
              <a:off x="6661151" y="4838700"/>
              <a:ext cx="422275" cy="596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7" name="Oval 83"/>
            <p:cNvSpPr>
              <a:spLocks noChangeArrowheads="1"/>
            </p:cNvSpPr>
            <p:nvPr/>
          </p:nvSpPr>
          <p:spPr bwMode="auto">
            <a:xfrm>
              <a:off x="8472488" y="5143500"/>
              <a:ext cx="422275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8" name="Oval 84"/>
            <p:cNvSpPr>
              <a:spLocks noChangeArrowheads="1"/>
            </p:cNvSpPr>
            <p:nvPr/>
          </p:nvSpPr>
          <p:spPr bwMode="auto">
            <a:xfrm>
              <a:off x="7024688" y="5295900"/>
              <a:ext cx="420688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9" name="Oval 85"/>
            <p:cNvSpPr>
              <a:spLocks noChangeArrowheads="1"/>
            </p:cNvSpPr>
            <p:nvPr/>
          </p:nvSpPr>
          <p:spPr bwMode="auto">
            <a:xfrm>
              <a:off x="8039101" y="5295900"/>
              <a:ext cx="638175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9" name="Rectangle 86"/>
          <p:cNvSpPr>
            <a:spLocks noChangeArrowheads="1"/>
          </p:cNvSpPr>
          <p:nvPr/>
        </p:nvSpPr>
        <p:spPr bwMode="auto">
          <a:xfrm>
            <a:off x="7400679" y="4429138"/>
            <a:ext cx="113710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 dirty="0">
                <a:latin typeface="+mn-lt"/>
              </a:rPr>
              <a:t>AS 11</a:t>
            </a:r>
          </a:p>
        </p:txBody>
      </p:sp>
      <p:sp>
        <p:nvSpPr>
          <p:cNvPr id="62480" name="Rectangle 87"/>
          <p:cNvSpPr>
            <a:spLocks noChangeArrowheads="1"/>
          </p:cNvSpPr>
          <p:nvPr/>
        </p:nvSpPr>
        <p:spPr bwMode="auto">
          <a:xfrm>
            <a:off x="7824499" y="5016500"/>
            <a:ext cx="82449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400" b="0" dirty="0">
                <a:latin typeface="+mn-lt"/>
              </a:rPr>
              <a:t>Harvard </a:t>
            </a:r>
          </a:p>
        </p:txBody>
      </p:sp>
      <p:pic>
        <p:nvPicPr>
          <p:cNvPr id="62481" name="Picture 8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46815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2" name="Picture 8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49863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4" name="Picture 9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44529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6" name="Line 93"/>
          <p:cNvSpPr>
            <a:spLocks noChangeShapeType="1"/>
          </p:cNvSpPr>
          <p:nvPr/>
        </p:nvSpPr>
        <p:spPr bwMode="auto">
          <a:xfrm>
            <a:off x="2397125" y="3879850"/>
            <a:ext cx="76200" cy="7620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88" name="Rectangle 95"/>
          <p:cNvSpPr>
            <a:spLocks noChangeArrowheads="1"/>
          </p:cNvSpPr>
          <p:nvPr/>
        </p:nvSpPr>
        <p:spPr bwMode="auto">
          <a:xfrm>
            <a:off x="5859841" y="5642813"/>
            <a:ext cx="1891543" cy="58541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128.112.12.0/24</a:t>
            </a:r>
          </a:p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AS path = 7018 88</a:t>
            </a:r>
          </a:p>
        </p:txBody>
      </p:sp>
      <p:sp>
        <p:nvSpPr>
          <p:cNvPr id="62489" name="Line 96"/>
          <p:cNvSpPr>
            <a:spLocks noChangeShapeType="1"/>
          </p:cNvSpPr>
          <p:nvPr/>
        </p:nvSpPr>
        <p:spPr bwMode="auto">
          <a:xfrm flipH="1">
            <a:off x="5749925" y="3727450"/>
            <a:ext cx="685800" cy="8382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1" name="Line 98"/>
          <p:cNvSpPr>
            <a:spLocks noChangeShapeType="1"/>
          </p:cNvSpPr>
          <p:nvPr/>
        </p:nvSpPr>
        <p:spPr bwMode="auto">
          <a:xfrm>
            <a:off x="2930525" y="509905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2" name="Line 99"/>
          <p:cNvSpPr>
            <a:spLocks noChangeShapeType="1"/>
          </p:cNvSpPr>
          <p:nvPr/>
        </p:nvSpPr>
        <p:spPr bwMode="auto">
          <a:xfrm>
            <a:off x="6030913" y="50673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3" name="Line 100"/>
          <p:cNvSpPr>
            <a:spLocks noChangeShapeType="1"/>
          </p:cNvSpPr>
          <p:nvPr/>
        </p:nvSpPr>
        <p:spPr bwMode="auto">
          <a:xfrm>
            <a:off x="4530725" y="4870450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4" name="AutoShape 101"/>
          <p:cNvSpPr>
            <a:spLocks noChangeArrowheads="1"/>
          </p:cNvSpPr>
          <p:nvPr/>
        </p:nvSpPr>
        <p:spPr bwMode="auto">
          <a:xfrm rot="-424274">
            <a:off x="2701925" y="47942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5" name="AutoShape 102"/>
          <p:cNvSpPr>
            <a:spLocks noChangeArrowheads="1"/>
          </p:cNvSpPr>
          <p:nvPr/>
        </p:nvSpPr>
        <p:spPr bwMode="auto">
          <a:xfrm rot="20512573">
            <a:off x="1927071" y="3891299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6" name="AutoShape 103"/>
          <p:cNvSpPr>
            <a:spLocks noChangeArrowheads="1"/>
          </p:cNvSpPr>
          <p:nvPr/>
        </p:nvSpPr>
        <p:spPr bwMode="auto">
          <a:xfrm rot="2307414">
            <a:off x="5716557" y="4967298"/>
            <a:ext cx="582613" cy="310048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 b="0">
              <a:latin typeface="+mn-lt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intricate feature: MEDs</a:t>
            </a:r>
          </a:p>
        </p:txBody>
      </p:sp>
      <p:pic>
        <p:nvPicPr>
          <p:cNvPr id="102" name="Picture 9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564" y="4167189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 bwMode="auto">
          <a:xfrm>
            <a:off x="5576094" y="4474369"/>
            <a:ext cx="742157" cy="497681"/>
          </a:xfrm>
          <a:prstGeom prst="lin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2389587" y="3983413"/>
            <a:ext cx="1079101" cy="6705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2" name="Picture 8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917" y="3673476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8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05" y="4479477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8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5114174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7" name="Straight Connector 116"/>
          <p:cNvCxnSpPr/>
          <p:nvPr/>
        </p:nvCxnSpPr>
        <p:spPr bwMode="auto">
          <a:xfrm>
            <a:off x="2433636" y="4675256"/>
            <a:ext cx="1225551" cy="46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 flipV="1">
            <a:off x="3882767" y="4447347"/>
            <a:ext cx="1312864" cy="913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5553868" y="4441859"/>
            <a:ext cx="1151732" cy="6658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>
            <a:stCxn id="62554" idx="0"/>
          </p:cNvCxnSpPr>
          <p:nvPr/>
        </p:nvCxnSpPr>
        <p:spPr bwMode="auto">
          <a:xfrm flipV="1">
            <a:off x="441326" y="4690219"/>
            <a:ext cx="492256" cy="4688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4" name="Rectangle 94"/>
          <p:cNvSpPr>
            <a:spLocks noChangeArrowheads="1"/>
          </p:cNvSpPr>
          <p:nvPr/>
        </p:nvSpPr>
        <p:spPr bwMode="auto">
          <a:xfrm>
            <a:off x="1652588" y="3460750"/>
            <a:ext cx="146950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400" b="0" dirty="0">
                <a:latin typeface="+mn-lt"/>
              </a:rPr>
              <a:t>192.0.2.1</a:t>
            </a:r>
          </a:p>
        </p:txBody>
      </p:sp>
      <p:sp>
        <p:nvSpPr>
          <p:cNvPr id="138" name="Rectangle 94"/>
          <p:cNvSpPr>
            <a:spLocks noChangeArrowheads="1"/>
          </p:cNvSpPr>
          <p:nvPr/>
        </p:nvSpPr>
        <p:spPr bwMode="auto">
          <a:xfrm>
            <a:off x="-43335" y="4862735"/>
            <a:ext cx="1653466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b="0" dirty="0">
                <a:latin typeface="+mn-lt"/>
              </a:rPr>
              <a:t>128.112.12.0/24</a:t>
            </a:r>
          </a:p>
          <a:p>
            <a:pPr algn="l" eaLnBrk="0" hangingPunct="0"/>
            <a:r>
              <a:rPr lang="en-US" b="0" dirty="0">
                <a:latin typeface="+mn-lt"/>
              </a:rPr>
              <a:t> sciences</a:t>
            </a:r>
            <a:endParaRPr lang="en-US" sz="1800" b="0" dirty="0">
              <a:latin typeface="+mn-lt"/>
            </a:endParaRPr>
          </a:p>
        </p:txBody>
      </p:sp>
      <p:cxnSp>
        <p:nvCxnSpPr>
          <p:cNvPr id="139" name="Straight Connector 138"/>
          <p:cNvCxnSpPr/>
          <p:nvPr/>
        </p:nvCxnSpPr>
        <p:spPr bwMode="auto">
          <a:xfrm flipV="1">
            <a:off x="1108076" y="5406854"/>
            <a:ext cx="191577" cy="47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 flipV="1">
            <a:off x="1479743" y="4927937"/>
            <a:ext cx="574964" cy="326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>
            <a:off x="1454649" y="4661850"/>
            <a:ext cx="556018" cy="1189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9" name="Rectangle 31"/>
          <p:cNvSpPr>
            <a:spLocks noChangeArrowheads="1"/>
          </p:cNvSpPr>
          <p:nvPr/>
        </p:nvSpPr>
        <p:spPr bwMode="auto">
          <a:xfrm>
            <a:off x="2311008" y="5357036"/>
            <a:ext cx="1653466" cy="831639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128.112.12.0/24</a:t>
            </a:r>
          </a:p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AS path = 88</a:t>
            </a:r>
          </a:p>
          <a:p>
            <a:pPr algn="l" eaLnBrk="0" hangingPunct="0"/>
            <a:r>
              <a:rPr lang="en-US" b="0" dirty="0">
                <a:solidFill>
                  <a:schemeClr val="bg1"/>
                </a:solidFill>
                <a:latin typeface="+mn-lt"/>
              </a:rPr>
              <a:t>MED = 200</a:t>
            </a:r>
            <a:endParaRPr lang="en-US" sz="1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0" name="Rectangle 31"/>
          <p:cNvSpPr>
            <a:spLocks noChangeArrowheads="1"/>
          </p:cNvSpPr>
          <p:nvPr/>
        </p:nvSpPr>
        <p:spPr bwMode="auto">
          <a:xfrm>
            <a:off x="1353748" y="2672378"/>
            <a:ext cx="2153041" cy="845149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128.112.12.0/24</a:t>
            </a:r>
          </a:p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AS path = 88</a:t>
            </a:r>
          </a:p>
          <a:p>
            <a:pPr algn="l" eaLnBrk="0" hangingPunct="0"/>
            <a:r>
              <a:rPr lang="en-US" b="0" dirty="0">
                <a:solidFill>
                  <a:schemeClr val="bg1"/>
                </a:solidFill>
                <a:latin typeface="+mn-lt"/>
              </a:rPr>
              <a:t>MED = 100</a:t>
            </a:r>
            <a:endParaRPr lang="en-US" sz="1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1" name="Rectangle 94"/>
          <p:cNvSpPr>
            <a:spLocks noChangeArrowheads="1"/>
          </p:cNvSpPr>
          <p:nvPr/>
        </p:nvSpPr>
        <p:spPr bwMode="auto">
          <a:xfrm>
            <a:off x="60907" y="5871445"/>
            <a:ext cx="1653466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b="0" dirty="0">
                <a:latin typeface="+mn-lt"/>
              </a:rPr>
              <a:t>128.112.18.0/24</a:t>
            </a:r>
          </a:p>
          <a:p>
            <a:pPr algn="l" eaLnBrk="0" hangingPunct="0"/>
            <a:r>
              <a:rPr lang="en-US" b="0" dirty="0">
                <a:latin typeface="+mn-lt"/>
              </a:rPr>
              <a:t> arts</a:t>
            </a:r>
            <a:endParaRPr lang="en-US" sz="1800" b="0" dirty="0">
              <a:latin typeface="+mn-lt"/>
            </a:endParaRPr>
          </a:p>
        </p:txBody>
      </p:sp>
      <p:sp>
        <p:nvSpPr>
          <p:cNvPr id="152" name="Rectangle 94"/>
          <p:cNvSpPr>
            <a:spLocks noChangeArrowheads="1"/>
          </p:cNvSpPr>
          <p:nvPr/>
        </p:nvSpPr>
        <p:spPr bwMode="auto">
          <a:xfrm>
            <a:off x="4727135" y="6275824"/>
            <a:ext cx="2136803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b="0" dirty="0">
                <a:latin typeface="+mn-lt"/>
              </a:rPr>
              <a:t>MED removed before</a:t>
            </a:r>
          </a:p>
          <a:p>
            <a:pPr algn="l" eaLnBrk="0" hangingPunct="0"/>
            <a:r>
              <a:rPr lang="en-US" b="0" dirty="0">
                <a:latin typeface="+mn-lt"/>
              </a:rPr>
              <a:t>Passing to Harvard</a:t>
            </a:r>
          </a:p>
        </p:txBody>
      </p:sp>
      <p:sp>
        <p:nvSpPr>
          <p:cNvPr id="153" name="Rectangle 97"/>
          <p:cNvSpPr>
            <a:spLocks noChangeArrowheads="1"/>
          </p:cNvSpPr>
          <p:nvPr/>
        </p:nvSpPr>
        <p:spPr bwMode="auto">
          <a:xfrm>
            <a:off x="5962650" y="3330575"/>
            <a:ext cx="1983015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400" b="0" dirty="0">
                <a:latin typeface="+mn-lt"/>
              </a:rPr>
              <a:t>12.127.0.121</a:t>
            </a:r>
          </a:p>
        </p:txBody>
      </p:sp>
      <p:cxnSp>
        <p:nvCxnSpPr>
          <p:cNvPr id="155" name="Straight Connector 154"/>
          <p:cNvCxnSpPr/>
          <p:nvPr/>
        </p:nvCxnSpPr>
        <p:spPr bwMode="auto">
          <a:xfrm>
            <a:off x="3864338" y="3921936"/>
            <a:ext cx="1309689" cy="3762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6" name="Rectangle 97"/>
          <p:cNvSpPr>
            <a:spLocks noChangeArrowheads="1"/>
          </p:cNvSpPr>
          <p:nvPr/>
        </p:nvSpPr>
        <p:spPr bwMode="auto">
          <a:xfrm>
            <a:off x="3425655" y="3889444"/>
            <a:ext cx="554208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r>
              <a:rPr lang="en-US" sz="1800" b="0" dirty="0"/>
              <a:t>R1</a:t>
            </a:r>
          </a:p>
          <a:p>
            <a:pPr algn="l" eaLnBrk="0" hangingPunct="0"/>
            <a:endParaRPr lang="en-US" sz="1800" b="0" dirty="0">
              <a:latin typeface="+mn-lt"/>
            </a:endParaRPr>
          </a:p>
        </p:txBody>
      </p:sp>
      <p:sp>
        <p:nvSpPr>
          <p:cNvPr id="157" name="Rectangle 97"/>
          <p:cNvSpPr>
            <a:spLocks noChangeArrowheads="1"/>
          </p:cNvSpPr>
          <p:nvPr/>
        </p:nvSpPr>
        <p:spPr bwMode="auto">
          <a:xfrm>
            <a:off x="3536778" y="4672740"/>
            <a:ext cx="554208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r>
              <a:rPr lang="en-US" sz="1800" b="0" dirty="0"/>
              <a:t>R2</a:t>
            </a:r>
          </a:p>
          <a:p>
            <a:pPr algn="l" eaLnBrk="0" hangingPunct="0"/>
            <a:endParaRPr lang="en-US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0174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" y="213360"/>
            <a:ext cx="8534400" cy="1143000"/>
          </a:xfrm>
        </p:spPr>
        <p:txBody>
          <a:bodyPr/>
          <a:lstStyle/>
          <a:p>
            <a:r>
              <a:rPr lang="en-US" dirty="0"/>
              <a:t>Doing MEDs in Cisco router </a:t>
            </a:r>
            <a:r>
              <a:rPr lang="en-US" dirty="0" err="1"/>
              <a:t>config</a:t>
            </a:r>
            <a:r>
              <a:rPr lang="en-US" dirty="0"/>
              <a:t> at Princeton exit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C8815A-B8E5-8A4F-B8B8-69B5FF478331}" type="slidenum">
              <a:rPr lang="en-US" smtClean="0"/>
              <a:pPr/>
              <a:t>26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 118 – BGP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4800" y="1411420"/>
            <a:ext cx="7752080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8585B"/>
                </a:solidFill>
                <a:effectLst/>
                <a:latin typeface="inherit"/>
              </a:rPr>
              <a:t>neighbor R1 route-map setMED-R1 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8585B"/>
                </a:solidFill>
                <a:effectLst/>
                <a:latin typeface="courier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8585B"/>
                </a:solidFill>
                <a:effectLst/>
                <a:latin typeface="inherit"/>
              </a:rPr>
              <a:t>neighbor R2</a:t>
            </a:r>
            <a:r>
              <a:rPr kumimoji="0" lang="en-US" altLang="en-US" sz="1800" b="1" i="0" u="none" strike="noStrike" cap="none" normalizeH="0" dirty="0">
                <a:ln>
                  <a:noFill/>
                </a:ln>
                <a:solidFill>
                  <a:srgbClr val="58585B"/>
                </a:solidFill>
                <a:effectLst/>
                <a:latin typeface="inherit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8585B"/>
                </a:solidFill>
                <a:effectLst/>
                <a:latin typeface="inherit"/>
              </a:rPr>
              <a:t>route-map setMED-R2 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8585B"/>
                </a:solidFill>
                <a:effectLst/>
                <a:latin typeface="courie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0" dirty="0">
              <a:solidFill>
                <a:srgbClr val="58585B"/>
              </a:solidFill>
              <a:latin typeface="courier"/>
            </a:endParaRPr>
          </a:p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8585B"/>
                </a:solidFill>
                <a:effectLst/>
                <a:latin typeface="inherit"/>
              </a:rPr>
              <a:t>access-list 1 permit 128.112.</a:t>
            </a:r>
            <a:r>
              <a:rPr lang="en-US" altLang="en-US" sz="1800" dirty="0">
                <a:solidFill>
                  <a:srgbClr val="58585B"/>
                </a:solidFill>
                <a:latin typeface="inherit"/>
              </a:rPr>
              <a:t>12.0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8585B"/>
                </a:solidFill>
                <a:effectLst/>
                <a:latin typeface="inherit"/>
              </a:rPr>
              <a:t>255.255.255.0  </a:t>
            </a:r>
            <a:r>
              <a:rPr lang="en-US" altLang="en-US" sz="1800" dirty="0">
                <a:solidFill>
                  <a:srgbClr val="FF0000"/>
                </a:solidFill>
                <a:latin typeface="inherit"/>
              </a:rPr>
              <a:t>// sciences</a:t>
            </a:r>
          </a:p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8585B"/>
                </a:solidFill>
                <a:effectLst/>
                <a:latin typeface="inherit"/>
              </a:rPr>
              <a:t>access-list 2 permit 128.112.18.0</a:t>
            </a:r>
            <a:r>
              <a:rPr kumimoji="0" lang="en-US" altLang="en-US" sz="1800" b="1" i="0" u="none" strike="noStrike" cap="none" normalizeH="0" dirty="0">
                <a:ln>
                  <a:noFill/>
                </a:ln>
                <a:solidFill>
                  <a:srgbClr val="58585B"/>
                </a:solidFill>
                <a:effectLst/>
                <a:latin typeface="inherit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8585B"/>
                </a:solidFill>
                <a:effectLst/>
                <a:latin typeface="inherit"/>
              </a:rPr>
              <a:t>255.255.255.0 </a:t>
            </a:r>
            <a:r>
              <a:rPr lang="en-US" altLang="en-US" sz="1800" dirty="0">
                <a:solidFill>
                  <a:srgbClr val="FF0000"/>
                </a:solidFill>
                <a:latin typeface="inherit"/>
              </a:rPr>
              <a:t>// arts</a:t>
            </a:r>
            <a:endParaRPr lang="en-US" altLang="en-US" sz="1800" dirty="0">
              <a:solidFill>
                <a:srgbClr val="58585B"/>
              </a:solidFill>
              <a:latin typeface="inherit"/>
            </a:endParaRPr>
          </a:p>
          <a:p>
            <a:pPr lvl="0"/>
            <a:endParaRPr lang="en-US" altLang="en-US" sz="1800" dirty="0">
              <a:solidFill>
                <a:srgbClr val="58585B"/>
              </a:solidFill>
              <a:latin typeface="inherit"/>
            </a:endParaRPr>
          </a:p>
          <a:p>
            <a:pPr lvl="0"/>
            <a:r>
              <a:rPr lang="en-US" altLang="en-US" sz="1800" dirty="0">
                <a:solidFill>
                  <a:srgbClr val="58585B"/>
                </a:solidFill>
                <a:latin typeface="inherit"/>
              </a:rPr>
              <a:t>route-map setMED-R1 … match </a:t>
            </a:r>
            <a:r>
              <a:rPr lang="en-US" altLang="en-US" sz="1800" dirty="0" err="1">
                <a:solidFill>
                  <a:srgbClr val="58585B"/>
                </a:solidFill>
                <a:latin typeface="inherit"/>
              </a:rPr>
              <a:t>ip</a:t>
            </a:r>
            <a:r>
              <a:rPr lang="en-US" altLang="en-US" sz="1800" dirty="0">
                <a:solidFill>
                  <a:srgbClr val="58585B"/>
                </a:solidFill>
                <a:latin typeface="inherit"/>
              </a:rPr>
              <a:t> address 1 set metric 100 </a:t>
            </a:r>
          </a:p>
          <a:p>
            <a:r>
              <a:rPr lang="en-US" altLang="en-US" sz="1800" dirty="0">
                <a:solidFill>
                  <a:srgbClr val="FF0000"/>
                </a:solidFill>
                <a:latin typeface="inherit"/>
              </a:rPr>
              <a:t>// for R1 send science prefix with lower MED priority</a:t>
            </a:r>
          </a:p>
          <a:p>
            <a:pPr lvl="0"/>
            <a:r>
              <a:rPr lang="en-US" altLang="en-US" sz="1800" dirty="0">
                <a:solidFill>
                  <a:srgbClr val="58585B"/>
                </a:solidFill>
                <a:latin typeface="inherit"/>
              </a:rPr>
              <a:t>route-map setMED-R1 … match </a:t>
            </a:r>
            <a:r>
              <a:rPr lang="en-US" altLang="en-US" sz="1800" dirty="0" err="1">
                <a:solidFill>
                  <a:srgbClr val="58585B"/>
                </a:solidFill>
                <a:latin typeface="inherit"/>
              </a:rPr>
              <a:t>ip</a:t>
            </a:r>
            <a:r>
              <a:rPr lang="en-US" altLang="en-US" sz="1800" dirty="0">
                <a:solidFill>
                  <a:srgbClr val="58585B"/>
                </a:solidFill>
                <a:latin typeface="inherit"/>
              </a:rPr>
              <a:t> address 2 set metric 200</a:t>
            </a:r>
          </a:p>
          <a:p>
            <a:r>
              <a:rPr lang="en-US" altLang="en-US" sz="1800" dirty="0">
                <a:solidFill>
                  <a:srgbClr val="FF0000"/>
                </a:solidFill>
                <a:latin typeface="inherit"/>
              </a:rPr>
              <a:t>// for R1 send arts prefix with higher MED </a:t>
            </a:r>
            <a:r>
              <a:rPr lang="en-US" altLang="en-US" sz="1800" dirty="0" err="1">
                <a:solidFill>
                  <a:srgbClr val="FF0000"/>
                </a:solidFill>
                <a:latin typeface="inherit"/>
              </a:rPr>
              <a:t>prioriity</a:t>
            </a:r>
            <a:endParaRPr lang="en-US" altLang="en-US" sz="1800" b="0" dirty="0">
              <a:latin typeface="Arial" panose="020B0604020202020204" pitchFamily="34" charset="0"/>
            </a:endParaRPr>
          </a:p>
          <a:p>
            <a:pPr lvl="0"/>
            <a:endParaRPr lang="en-US" altLang="en-US" sz="1800" dirty="0">
              <a:solidFill>
                <a:srgbClr val="58585B"/>
              </a:solidFill>
              <a:latin typeface="inherit"/>
            </a:endParaRPr>
          </a:p>
          <a:p>
            <a:pPr lvl="0"/>
            <a:r>
              <a:rPr lang="en-US" altLang="en-US" sz="1800" dirty="0">
                <a:solidFill>
                  <a:srgbClr val="58585B"/>
                </a:solidFill>
                <a:latin typeface="inherit"/>
              </a:rPr>
              <a:t>route-map setMED-R2 … match </a:t>
            </a:r>
            <a:r>
              <a:rPr lang="en-US" altLang="en-US" sz="1800" dirty="0" err="1">
                <a:solidFill>
                  <a:srgbClr val="58585B"/>
                </a:solidFill>
                <a:latin typeface="inherit"/>
              </a:rPr>
              <a:t>ip</a:t>
            </a:r>
            <a:r>
              <a:rPr lang="en-US" altLang="en-US" sz="1800" dirty="0">
                <a:solidFill>
                  <a:srgbClr val="58585B"/>
                </a:solidFill>
                <a:latin typeface="inherit"/>
              </a:rPr>
              <a:t> address 1 set metric 200 </a:t>
            </a:r>
          </a:p>
          <a:p>
            <a:r>
              <a:rPr lang="en-US" altLang="en-US" sz="1800" dirty="0">
                <a:solidFill>
                  <a:srgbClr val="FF0000"/>
                </a:solidFill>
                <a:latin typeface="inherit"/>
              </a:rPr>
              <a:t>// for R2 send science prefix with higher MED priority</a:t>
            </a:r>
            <a:endParaRPr lang="en-US" altLang="en-US" sz="1800" dirty="0">
              <a:solidFill>
                <a:srgbClr val="58585B"/>
              </a:solidFill>
              <a:latin typeface="inherit"/>
            </a:endParaRPr>
          </a:p>
          <a:p>
            <a:pPr lvl="0"/>
            <a:r>
              <a:rPr lang="en-US" altLang="en-US" sz="1800" dirty="0">
                <a:solidFill>
                  <a:srgbClr val="58585B"/>
                </a:solidFill>
                <a:latin typeface="inherit"/>
              </a:rPr>
              <a:t>route-map setMED-R2 … match </a:t>
            </a:r>
            <a:r>
              <a:rPr lang="en-US" altLang="en-US" sz="1800" dirty="0" err="1">
                <a:solidFill>
                  <a:srgbClr val="58585B"/>
                </a:solidFill>
                <a:latin typeface="inherit"/>
              </a:rPr>
              <a:t>ip</a:t>
            </a:r>
            <a:r>
              <a:rPr lang="en-US" altLang="en-US" sz="1800" dirty="0">
                <a:solidFill>
                  <a:srgbClr val="58585B"/>
                </a:solidFill>
                <a:latin typeface="inherit"/>
              </a:rPr>
              <a:t> address 2 set metric 100</a:t>
            </a:r>
          </a:p>
          <a:p>
            <a:r>
              <a:rPr lang="en-US" altLang="en-US" sz="1800" dirty="0">
                <a:solidFill>
                  <a:srgbClr val="FF0000"/>
                </a:solidFill>
                <a:latin typeface="inherit"/>
              </a:rPr>
              <a:t>// for R2 send arts prefix with lower MED priority</a:t>
            </a:r>
            <a:r>
              <a:rPr lang="en-US" altLang="en-US" sz="1800" b="0" dirty="0"/>
              <a:t> </a:t>
            </a:r>
            <a:endParaRPr lang="en-US" altLang="en-US" sz="1800" b="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58585B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59268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71614"/>
            <a:ext cx="8351839" cy="107981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Way to tag multiple routes with same tag value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Then remote routers can act on tag (e.g., filter)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75064CDC-010A-384E-B1C1-BD1A07D8A100}" type="slidenum">
              <a:rPr lang="en-US" sz="1200" b="0">
                <a:solidFill>
                  <a:srgbClr val="898989"/>
                </a:solidFill>
                <a:latin typeface="+mn-lt"/>
              </a:rPr>
              <a:pPr eaLnBrk="1" hangingPunct="1"/>
              <a:t>27</a:t>
            </a:fld>
            <a:endParaRPr lang="en-US" sz="1200" b="0">
              <a:solidFill>
                <a:srgbClr val="898989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8275" y="4267200"/>
            <a:ext cx="2298700" cy="1435101"/>
            <a:chOff x="168275" y="4267200"/>
            <a:chExt cx="2298700" cy="1435101"/>
          </a:xfrm>
        </p:grpSpPr>
        <p:sp>
          <p:nvSpPr>
            <p:cNvPr id="62558" name="Oval 6"/>
            <p:cNvSpPr>
              <a:spLocks noChangeArrowheads="1"/>
            </p:cNvSpPr>
            <p:nvPr/>
          </p:nvSpPr>
          <p:spPr bwMode="auto">
            <a:xfrm>
              <a:off x="365125" y="4395788"/>
              <a:ext cx="1970088" cy="109378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9" name="Oval 7"/>
            <p:cNvSpPr>
              <a:spLocks noChangeArrowheads="1"/>
            </p:cNvSpPr>
            <p:nvPr/>
          </p:nvSpPr>
          <p:spPr bwMode="auto">
            <a:xfrm>
              <a:off x="431800" y="4395788"/>
              <a:ext cx="449263" cy="1571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0" name="Oval 8"/>
            <p:cNvSpPr>
              <a:spLocks noChangeArrowheads="1"/>
            </p:cNvSpPr>
            <p:nvPr/>
          </p:nvSpPr>
          <p:spPr bwMode="auto">
            <a:xfrm>
              <a:off x="1620838" y="4351338"/>
              <a:ext cx="647700" cy="2857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1" name="Oval 9"/>
            <p:cNvSpPr>
              <a:spLocks noChangeArrowheads="1"/>
            </p:cNvSpPr>
            <p:nvPr/>
          </p:nvSpPr>
          <p:spPr bwMode="auto">
            <a:xfrm>
              <a:off x="1025525" y="4267200"/>
              <a:ext cx="781050" cy="5826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2" name="Oval 10"/>
            <p:cNvSpPr>
              <a:spLocks noChangeArrowheads="1"/>
            </p:cNvSpPr>
            <p:nvPr/>
          </p:nvSpPr>
          <p:spPr bwMode="auto">
            <a:xfrm>
              <a:off x="168275" y="4521200"/>
              <a:ext cx="1439863" cy="3286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3" name="Oval 11"/>
            <p:cNvSpPr>
              <a:spLocks noChangeArrowheads="1"/>
            </p:cNvSpPr>
            <p:nvPr/>
          </p:nvSpPr>
          <p:spPr bwMode="auto">
            <a:xfrm>
              <a:off x="893763" y="5033963"/>
              <a:ext cx="781050" cy="6683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4" name="Oval 12"/>
            <p:cNvSpPr>
              <a:spLocks noChangeArrowheads="1"/>
            </p:cNvSpPr>
            <p:nvPr/>
          </p:nvSpPr>
          <p:spPr bwMode="auto">
            <a:xfrm>
              <a:off x="1885950" y="4565650"/>
              <a:ext cx="581025" cy="36988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5" name="Oval 13"/>
            <p:cNvSpPr>
              <a:spLocks noChangeArrowheads="1"/>
            </p:cNvSpPr>
            <p:nvPr/>
          </p:nvSpPr>
          <p:spPr bwMode="auto">
            <a:xfrm>
              <a:off x="300038" y="4737100"/>
              <a:ext cx="382588" cy="6667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6" name="Oval 14"/>
            <p:cNvSpPr>
              <a:spLocks noChangeArrowheads="1"/>
            </p:cNvSpPr>
            <p:nvPr/>
          </p:nvSpPr>
          <p:spPr bwMode="auto">
            <a:xfrm>
              <a:off x="1951038" y="5075238"/>
              <a:ext cx="384175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7" name="Oval 15"/>
            <p:cNvSpPr>
              <a:spLocks noChangeArrowheads="1"/>
            </p:cNvSpPr>
            <p:nvPr/>
          </p:nvSpPr>
          <p:spPr bwMode="auto">
            <a:xfrm>
              <a:off x="630238" y="5245100"/>
              <a:ext cx="382588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68" name="Oval 16"/>
            <p:cNvSpPr>
              <a:spLocks noChangeArrowheads="1"/>
            </p:cNvSpPr>
            <p:nvPr/>
          </p:nvSpPr>
          <p:spPr bwMode="auto">
            <a:xfrm>
              <a:off x="1555750" y="5245100"/>
              <a:ext cx="581025" cy="2444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7034" y="4202546"/>
            <a:ext cx="2298700" cy="1435101"/>
            <a:chOff x="117475" y="4267200"/>
            <a:chExt cx="2298700" cy="1435101"/>
          </a:xfrm>
        </p:grpSpPr>
        <p:sp>
          <p:nvSpPr>
            <p:cNvPr id="62547" name="Oval 18"/>
            <p:cNvSpPr>
              <a:spLocks noChangeArrowheads="1"/>
            </p:cNvSpPr>
            <p:nvPr/>
          </p:nvSpPr>
          <p:spPr bwMode="auto">
            <a:xfrm>
              <a:off x="315913" y="4395788"/>
              <a:ext cx="1968500" cy="10937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8" name="Oval 19"/>
            <p:cNvSpPr>
              <a:spLocks noChangeArrowheads="1"/>
            </p:cNvSpPr>
            <p:nvPr/>
          </p:nvSpPr>
          <p:spPr bwMode="auto">
            <a:xfrm>
              <a:off x="381000" y="4395788"/>
              <a:ext cx="449263" cy="15716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9" name="Oval 20"/>
            <p:cNvSpPr>
              <a:spLocks noChangeArrowheads="1"/>
            </p:cNvSpPr>
            <p:nvPr/>
          </p:nvSpPr>
          <p:spPr bwMode="auto">
            <a:xfrm>
              <a:off x="1571625" y="4351338"/>
              <a:ext cx="647700" cy="2857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0" name="Oval 21"/>
            <p:cNvSpPr>
              <a:spLocks noChangeArrowheads="1"/>
            </p:cNvSpPr>
            <p:nvPr/>
          </p:nvSpPr>
          <p:spPr bwMode="auto">
            <a:xfrm>
              <a:off x="976313" y="4267200"/>
              <a:ext cx="779463" cy="5826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1" name="Oval 22"/>
            <p:cNvSpPr>
              <a:spLocks noChangeArrowheads="1"/>
            </p:cNvSpPr>
            <p:nvPr/>
          </p:nvSpPr>
          <p:spPr bwMode="auto">
            <a:xfrm>
              <a:off x="117475" y="4521200"/>
              <a:ext cx="1441450" cy="3286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2" name="Oval 23"/>
            <p:cNvSpPr>
              <a:spLocks noChangeArrowheads="1"/>
            </p:cNvSpPr>
            <p:nvPr/>
          </p:nvSpPr>
          <p:spPr bwMode="auto">
            <a:xfrm>
              <a:off x="842963" y="5033963"/>
              <a:ext cx="781050" cy="6683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3" name="Oval 24"/>
            <p:cNvSpPr>
              <a:spLocks noChangeArrowheads="1"/>
            </p:cNvSpPr>
            <p:nvPr/>
          </p:nvSpPr>
          <p:spPr bwMode="auto">
            <a:xfrm>
              <a:off x="1835150" y="4565650"/>
              <a:ext cx="581025" cy="36988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4" name="Oval 25"/>
            <p:cNvSpPr>
              <a:spLocks noChangeArrowheads="1"/>
            </p:cNvSpPr>
            <p:nvPr/>
          </p:nvSpPr>
          <p:spPr bwMode="auto">
            <a:xfrm>
              <a:off x="249238" y="4737100"/>
              <a:ext cx="384175" cy="6667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5" name="Oval 26"/>
            <p:cNvSpPr>
              <a:spLocks noChangeArrowheads="1"/>
            </p:cNvSpPr>
            <p:nvPr/>
          </p:nvSpPr>
          <p:spPr bwMode="auto">
            <a:xfrm>
              <a:off x="1901825" y="5075238"/>
              <a:ext cx="382588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6" name="Oval 27"/>
            <p:cNvSpPr>
              <a:spLocks noChangeArrowheads="1"/>
            </p:cNvSpPr>
            <p:nvPr/>
          </p:nvSpPr>
          <p:spPr bwMode="auto">
            <a:xfrm>
              <a:off x="579438" y="5245100"/>
              <a:ext cx="384175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57" name="Oval 28"/>
            <p:cNvSpPr>
              <a:spLocks noChangeArrowheads="1"/>
            </p:cNvSpPr>
            <p:nvPr/>
          </p:nvSpPr>
          <p:spPr bwMode="auto">
            <a:xfrm>
              <a:off x="1504950" y="5245100"/>
              <a:ext cx="582613" cy="2444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0" name="Rectangle 29"/>
          <p:cNvSpPr>
            <a:spLocks noChangeArrowheads="1"/>
          </p:cNvSpPr>
          <p:nvPr/>
        </p:nvSpPr>
        <p:spPr bwMode="auto">
          <a:xfrm>
            <a:off x="1471115" y="3586163"/>
            <a:ext cx="1663917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 dirty="0">
                <a:latin typeface="+mn-lt"/>
              </a:rPr>
              <a:t>AS  7018</a:t>
            </a:r>
          </a:p>
        </p:txBody>
      </p:sp>
      <p:sp>
        <p:nvSpPr>
          <p:cNvPr id="62471" name="Rectangle 30"/>
          <p:cNvSpPr>
            <a:spLocks noChangeArrowheads="1"/>
          </p:cNvSpPr>
          <p:nvPr/>
        </p:nvSpPr>
        <p:spPr bwMode="auto">
          <a:xfrm>
            <a:off x="1945018" y="4042516"/>
            <a:ext cx="51084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400" b="0" dirty="0">
                <a:latin typeface="+mn-lt"/>
              </a:rPr>
              <a:t>ATT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73438" y="3200400"/>
            <a:ext cx="2522538" cy="2349500"/>
            <a:chOff x="3373438" y="3200400"/>
            <a:chExt cx="2522538" cy="2349500"/>
          </a:xfrm>
        </p:grpSpPr>
        <p:sp>
          <p:nvSpPr>
            <p:cNvPr id="62534" name="Oval 34"/>
            <p:cNvSpPr>
              <a:spLocks noChangeArrowheads="1"/>
            </p:cNvSpPr>
            <p:nvPr/>
          </p:nvSpPr>
          <p:spPr bwMode="auto">
            <a:xfrm>
              <a:off x="3589338" y="3408363"/>
              <a:ext cx="2162175" cy="17938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5" name="Oval 35"/>
            <p:cNvSpPr>
              <a:spLocks noChangeArrowheads="1"/>
            </p:cNvSpPr>
            <p:nvPr/>
          </p:nvSpPr>
          <p:spPr bwMode="auto">
            <a:xfrm>
              <a:off x="3662363" y="3408363"/>
              <a:ext cx="495300" cy="26511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6" name="Oval 36"/>
            <p:cNvSpPr>
              <a:spLocks noChangeArrowheads="1"/>
            </p:cNvSpPr>
            <p:nvPr/>
          </p:nvSpPr>
          <p:spPr bwMode="auto">
            <a:xfrm>
              <a:off x="4967288" y="3340100"/>
              <a:ext cx="711200" cy="4730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7" name="Oval 37"/>
            <p:cNvSpPr>
              <a:spLocks noChangeArrowheads="1"/>
            </p:cNvSpPr>
            <p:nvPr/>
          </p:nvSpPr>
          <p:spPr bwMode="auto">
            <a:xfrm>
              <a:off x="4314826" y="3200400"/>
              <a:ext cx="857250" cy="9604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8" name="Oval 38"/>
            <p:cNvSpPr>
              <a:spLocks noChangeArrowheads="1"/>
            </p:cNvSpPr>
            <p:nvPr/>
          </p:nvSpPr>
          <p:spPr bwMode="auto">
            <a:xfrm>
              <a:off x="3373438" y="3617913"/>
              <a:ext cx="1581150" cy="5429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9" name="Oval 39"/>
            <p:cNvSpPr>
              <a:spLocks noChangeArrowheads="1"/>
            </p:cNvSpPr>
            <p:nvPr/>
          </p:nvSpPr>
          <p:spPr bwMode="auto">
            <a:xfrm>
              <a:off x="4170363" y="4451350"/>
              <a:ext cx="855663" cy="109855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0" name="Oval 40"/>
            <p:cNvSpPr>
              <a:spLocks noChangeArrowheads="1"/>
            </p:cNvSpPr>
            <p:nvPr/>
          </p:nvSpPr>
          <p:spPr bwMode="auto">
            <a:xfrm>
              <a:off x="5256213" y="3686175"/>
              <a:ext cx="639763" cy="6127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1" name="Oval 41"/>
            <p:cNvSpPr>
              <a:spLocks noChangeArrowheads="1"/>
            </p:cNvSpPr>
            <p:nvPr/>
          </p:nvSpPr>
          <p:spPr bwMode="auto">
            <a:xfrm>
              <a:off x="3517901" y="3963988"/>
              <a:ext cx="422275" cy="110013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2" name="Oval 42"/>
            <p:cNvSpPr>
              <a:spLocks noChangeArrowheads="1"/>
            </p:cNvSpPr>
            <p:nvPr/>
          </p:nvSpPr>
          <p:spPr bwMode="auto">
            <a:xfrm>
              <a:off x="5329238" y="4521200"/>
              <a:ext cx="422275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3" name="Oval 43"/>
            <p:cNvSpPr>
              <a:spLocks noChangeArrowheads="1"/>
            </p:cNvSpPr>
            <p:nvPr/>
          </p:nvSpPr>
          <p:spPr bwMode="auto">
            <a:xfrm>
              <a:off x="3879851" y="4799013"/>
              <a:ext cx="422275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44" name="Oval 44"/>
            <p:cNvSpPr>
              <a:spLocks noChangeArrowheads="1"/>
            </p:cNvSpPr>
            <p:nvPr/>
          </p:nvSpPr>
          <p:spPr bwMode="auto">
            <a:xfrm>
              <a:off x="4894263" y="4799013"/>
              <a:ext cx="639763" cy="4032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053" y="3168650"/>
            <a:ext cx="2522538" cy="2349500"/>
            <a:chOff x="3317875" y="3200400"/>
            <a:chExt cx="2522538" cy="2349500"/>
          </a:xfrm>
        </p:grpSpPr>
        <p:sp>
          <p:nvSpPr>
            <p:cNvPr id="62523" name="Oval 46"/>
            <p:cNvSpPr>
              <a:spLocks noChangeArrowheads="1"/>
            </p:cNvSpPr>
            <p:nvPr/>
          </p:nvSpPr>
          <p:spPr bwMode="auto">
            <a:xfrm>
              <a:off x="3535363" y="3408363"/>
              <a:ext cx="2160588" cy="17938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4" name="Oval 47"/>
            <p:cNvSpPr>
              <a:spLocks noChangeArrowheads="1"/>
            </p:cNvSpPr>
            <p:nvPr/>
          </p:nvSpPr>
          <p:spPr bwMode="auto">
            <a:xfrm>
              <a:off x="3606800" y="3408363"/>
              <a:ext cx="495300" cy="265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5" name="Oval 48"/>
            <p:cNvSpPr>
              <a:spLocks noChangeArrowheads="1"/>
            </p:cNvSpPr>
            <p:nvPr/>
          </p:nvSpPr>
          <p:spPr bwMode="auto">
            <a:xfrm>
              <a:off x="4911725" y="3340100"/>
              <a:ext cx="712788" cy="4730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6" name="Oval 49"/>
            <p:cNvSpPr>
              <a:spLocks noChangeArrowheads="1"/>
            </p:cNvSpPr>
            <p:nvPr/>
          </p:nvSpPr>
          <p:spPr bwMode="auto">
            <a:xfrm>
              <a:off x="4259263" y="3200400"/>
              <a:ext cx="857250" cy="9604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7" name="Oval 50"/>
            <p:cNvSpPr>
              <a:spLocks noChangeArrowheads="1"/>
            </p:cNvSpPr>
            <p:nvPr/>
          </p:nvSpPr>
          <p:spPr bwMode="auto">
            <a:xfrm>
              <a:off x="3317875" y="3617913"/>
              <a:ext cx="1581150" cy="5429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8" name="Oval 51"/>
            <p:cNvSpPr>
              <a:spLocks noChangeArrowheads="1"/>
            </p:cNvSpPr>
            <p:nvPr/>
          </p:nvSpPr>
          <p:spPr bwMode="auto">
            <a:xfrm>
              <a:off x="4114800" y="4451350"/>
              <a:ext cx="857250" cy="109855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9" name="Oval 52"/>
            <p:cNvSpPr>
              <a:spLocks noChangeArrowheads="1"/>
            </p:cNvSpPr>
            <p:nvPr/>
          </p:nvSpPr>
          <p:spPr bwMode="auto">
            <a:xfrm>
              <a:off x="5200650" y="3686175"/>
              <a:ext cx="639763" cy="61277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0" name="Oval 53"/>
            <p:cNvSpPr>
              <a:spLocks noChangeArrowheads="1"/>
            </p:cNvSpPr>
            <p:nvPr/>
          </p:nvSpPr>
          <p:spPr bwMode="auto">
            <a:xfrm>
              <a:off x="3462338" y="3963988"/>
              <a:ext cx="422275" cy="1100138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1" name="Oval 54"/>
            <p:cNvSpPr>
              <a:spLocks noChangeArrowheads="1"/>
            </p:cNvSpPr>
            <p:nvPr/>
          </p:nvSpPr>
          <p:spPr bwMode="auto">
            <a:xfrm>
              <a:off x="5273675" y="4521200"/>
              <a:ext cx="422275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2" name="Oval 55"/>
            <p:cNvSpPr>
              <a:spLocks noChangeArrowheads="1"/>
            </p:cNvSpPr>
            <p:nvPr/>
          </p:nvSpPr>
          <p:spPr bwMode="auto">
            <a:xfrm>
              <a:off x="3825875" y="4799013"/>
              <a:ext cx="420688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33" name="Oval 56"/>
            <p:cNvSpPr>
              <a:spLocks noChangeArrowheads="1"/>
            </p:cNvSpPr>
            <p:nvPr/>
          </p:nvSpPr>
          <p:spPr bwMode="auto">
            <a:xfrm>
              <a:off x="4840288" y="4799013"/>
              <a:ext cx="638175" cy="40322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4" name="Rectangle 57"/>
          <p:cNvSpPr>
            <a:spLocks noChangeArrowheads="1"/>
          </p:cNvSpPr>
          <p:nvPr/>
        </p:nvSpPr>
        <p:spPr bwMode="auto">
          <a:xfrm>
            <a:off x="3843224" y="3279826"/>
            <a:ext cx="116378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 dirty="0">
                <a:latin typeface="+mn-lt"/>
              </a:rPr>
              <a:t>AS 52</a:t>
            </a:r>
          </a:p>
        </p:txBody>
      </p:sp>
      <p:sp>
        <p:nvSpPr>
          <p:cNvPr id="62475" name="Rectangle 58"/>
          <p:cNvSpPr>
            <a:spLocks noChangeArrowheads="1"/>
          </p:cNvSpPr>
          <p:nvPr/>
        </p:nvSpPr>
        <p:spPr bwMode="auto">
          <a:xfrm>
            <a:off x="4892300" y="3425940"/>
            <a:ext cx="852862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800" b="0" dirty="0">
                <a:latin typeface="+mn-lt"/>
              </a:rPr>
              <a:t>UCLA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572251" y="4419600"/>
            <a:ext cx="2522538" cy="1282700"/>
            <a:chOff x="6572251" y="4419600"/>
            <a:chExt cx="2522538" cy="1282700"/>
          </a:xfrm>
        </p:grpSpPr>
        <p:sp>
          <p:nvSpPr>
            <p:cNvPr id="62510" name="Oval 63"/>
            <p:cNvSpPr>
              <a:spLocks noChangeArrowheads="1"/>
            </p:cNvSpPr>
            <p:nvPr/>
          </p:nvSpPr>
          <p:spPr bwMode="auto">
            <a:xfrm>
              <a:off x="6788151" y="4533900"/>
              <a:ext cx="2162175" cy="977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1" name="Oval 64"/>
            <p:cNvSpPr>
              <a:spLocks noChangeArrowheads="1"/>
            </p:cNvSpPr>
            <p:nvPr/>
          </p:nvSpPr>
          <p:spPr bwMode="auto">
            <a:xfrm>
              <a:off x="6861176" y="4533900"/>
              <a:ext cx="4953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2" name="Oval 65"/>
            <p:cNvSpPr>
              <a:spLocks noChangeArrowheads="1"/>
            </p:cNvSpPr>
            <p:nvPr/>
          </p:nvSpPr>
          <p:spPr bwMode="auto">
            <a:xfrm>
              <a:off x="8166101" y="4495800"/>
              <a:ext cx="711200" cy="254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3" name="Oval 66"/>
            <p:cNvSpPr>
              <a:spLocks noChangeArrowheads="1"/>
            </p:cNvSpPr>
            <p:nvPr/>
          </p:nvSpPr>
          <p:spPr bwMode="auto">
            <a:xfrm>
              <a:off x="7513639" y="4419600"/>
              <a:ext cx="857250" cy="520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4" name="Oval 67"/>
            <p:cNvSpPr>
              <a:spLocks noChangeArrowheads="1"/>
            </p:cNvSpPr>
            <p:nvPr/>
          </p:nvSpPr>
          <p:spPr bwMode="auto">
            <a:xfrm>
              <a:off x="6572251" y="4648200"/>
              <a:ext cx="1581150" cy="2921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5" name="Oval 68"/>
            <p:cNvSpPr>
              <a:spLocks noChangeArrowheads="1"/>
            </p:cNvSpPr>
            <p:nvPr/>
          </p:nvSpPr>
          <p:spPr bwMode="auto">
            <a:xfrm>
              <a:off x="7369176" y="5105400"/>
              <a:ext cx="855663" cy="596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6" name="Oval 69"/>
            <p:cNvSpPr>
              <a:spLocks noChangeArrowheads="1"/>
            </p:cNvSpPr>
            <p:nvPr/>
          </p:nvSpPr>
          <p:spPr bwMode="auto">
            <a:xfrm>
              <a:off x="8455026" y="4686300"/>
              <a:ext cx="639763" cy="330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7" name="Oval 70"/>
            <p:cNvSpPr>
              <a:spLocks noChangeArrowheads="1"/>
            </p:cNvSpPr>
            <p:nvPr/>
          </p:nvSpPr>
          <p:spPr bwMode="auto">
            <a:xfrm>
              <a:off x="6716714" y="4838700"/>
              <a:ext cx="422275" cy="596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8" name="Oval 71"/>
            <p:cNvSpPr>
              <a:spLocks noChangeArrowheads="1"/>
            </p:cNvSpPr>
            <p:nvPr/>
          </p:nvSpPr>
          <p:spPr bwMode="auto">
            <a:xfrm>
              <a:off x="8528051" y="5143500"/>
              <a:ext cx="422275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19" name="Oval 72"/>
            <p:cNvSpPr>
              <a:spLocks noChangeArrowheads="1"/>
            </p:cNvSpPr>
            <p:nvPr/>
          </p:nvSpPr>
          <p:spPr bwMode="auto">
            <a:xfrm>
              <a:off x="7078664" y="5295900"/>
              <a:ext cx="422275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20" name="Oval 73"/>
            <p:cNvSpPr>
              <a:spLocks noChangeArrowheads="1"/>
            </p:cNvSpPr>
            <p:nvPr/>
          </p:nvSpPr>
          <p:spPr bwMode="auto">
            <a:xfrm>
              <a:off x="8093076" y="5295900"/>
              <a:ext cx="639763" cy="2159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16688" y="4419600"/>
            <a:ext cx="2522538" cy="1282700"/>
            <a:chOff x="6516688" y="4419600"/>
            <a:chExt cx="2522538" cy="1282700"/>
          </a:xfrm>
        </p:grpSpPr>
        <p:sp>
          <p:nvSpPr>
            <p:cNvPr id="62499" name="Oval 75"/>
            <p:cNvSpPr>
              <a:spLocks noChangeArrowheads="1"/>
            </p:cNvSpPr>
            <p:nvPr/>
          </p:nvSpPr>
          <p:spPr bwMode="auto">
            <a:xfrm>
              <a:off x="6734176" y="4533900"/>
              <a:ext cx="2160588" cy="977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0" name="Oval 76"/>
            <p:cNvSpPr>
              <a:spLocks noChangeArrowheads="1"/>
            </p:cNvSpPr>
            <p:nvPr/>
          </p:nvSpPr>
          <p:spPr bwMode="auto">
            <a:xfrm>
              <a:off x="6805613" y="4533900"/>
              <a:ext cx="495300" cy="1397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1" name="Oval 77"/>
            <p:cNvSpPr>
              <a:spLocks noChangeArrowheads="1"/>
            </p:cNvSpPr>
            <p:nvPr/>
          </p:nvSpPr>
          <p:spPr bwMode="auto">
            <a:xfrm>
              <a:off x="8110538" y="4495800"/>
              <a:ext cx="712788" cy="2540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2" name="Oval 78"/>
            <p:cNvSpPr>
              <a:spLocks noChangeArrowheads="1"/>
            </p:cNvSpPr>
            <p:nvPr/>
          </p:nvSpPr>
          <p:spPr bwMode="auto">
            <a:xfrm>
              <a:off x="7458076" y="4419600"/>
              <a:ext cx="857250" cy="5207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3" name="Oval 79"/>
            <p:cNvSpPr>
              <a:spLocks noChangeArrowheads="1"/>
            </p:cNvSpPr>
            <p:nvPr/>
          </p:nvSpPr>
          <p:spPr bwMode="auto">
            <a:xfrm>
              <a:off x="6516688" y="4648200"/>
              <a:ext cx="1581150" cy="2921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4" name="Oval 80"/>
            <p:cNvSpPr>
              <a:spLocks noChangeArrowheads="1"/>
            </p:cNvSpPr>
            <p:nvPr/>
          </p:nvSpPr>
          <p:spPr bwMode="auto">
            <a:xfrm>
              <a:off x="7313613" y="5105400"/>
              <a:ext cx="857250" cy="596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5" name="Oval 81"/>
            <p:cNvSpPr>
              <a:spLocks noChangeArrowheads="1"/>
            </p:cNvSpPr>
            <p:nvPr/>
          </p:nvSpPr>
          <p:spPr bwMode="auto">
            <a:xfrm>
              <a:off x="8399463" y="4686300"/>
              <a:ext cx="639763" cy="3302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6" name="Oval 82"/>
            <p:cNvSpPr>
              <a:spLocks noChangeArrowheads="1"/>
            </p:cNvSpPr>
            <p:nvPr/>
          </p:nvSpPr>
          <p:spPr bwMode="auto">
            <a:xfrm>
              <a:off x="6661151" y="4838700"/>
              <a:ext cx="422275" cy="596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7" name="Oval 83"/>
            <p:cNvSpPr>
              <a:spLocks noChangeArrowheads="1"/>
            </p:cNvSpPr>
            <p:nvPr/>
          </p:nvSpPr>
          <p:spPr bwMode="auto">
            <a:xfrm>
              <a:off x="8472488" y="5143500"/>
              <a:ext cx="422275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8" name="Oval 84"/>
            <p:cNvSpPr>
              <a:spLocks noChangeArrowheads="1"/>
            </p:cNvSpPr>
            <p:nvPr/>
          </p:nvSpPr>
          <p:spPr bwMode="auto">
            <a:xfrm>
              <a:off x="7024688" y="5295900"/>
              <a:ext cx="420688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509" name="Oval 85"/>
            <p:cNvSpPr>
              <a:spLocks noChangeArrowheads="1"/>
            </p:cNvSpPr>
            <p:nvPr/>
          </p:nvSpPr>
          <p:spPr bwMode="auto">
            <a:xfrm>
              <a:off x="8039101" y="5295900"/>
              <a:ext cx="638175" cy="215900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sp>
        <p:nvSpPr>
          <p:cNvPr id="62479" name="Rectangle 86"/>
          <p:cNvSpPr>
            <a:spLocks noChangeArrowheads="1"/>
          </p:cNvSpPr>
          <p:nvPr/>
        </p:nvSpPr>
        <p:spPr bwMode="auto">
          <a:xfrm>
            <a:off x="7277648" y="4511688"/>
            <a:ext cx="136415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2800" b="0" dirty="0">
                <a:latin typeface="+mn-lt"/>
              </a:rPr>
              <a:t>AS 701</a:t>
            </a:r>
          </a:p>
        </p:txBody>
      </p:sp>
      <p:sp>
        <p:nvSpPr>
          <p:cNvPr id="62480" name="Rectangle 87"/>
          <p:cNvSpPr>
            <a:spLocks noChangeArrowheads="1"/>
          </p:cNvSpPr>
          <p:nvPr/>
        </p:nvSpPr>
        <p:spPr bwMode="auto">
          <a:xfrm>
            <a:off x="7824499" y="5016500"/>
            <a:ext cx="774251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400" b="0" dirty="0">
                <a:latin typeface="+mn-lt"/>
              </a:rPr>
              <a:t>UUNet </a:t>
            </a:r>
          </a:p>
        </p:txBody>
      </p:sp>
      <p:pic>
        <p:nvPicPr>
          <p:cNvPr id="62482" name="Picture 8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4986338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9" name="Line 96"/>
          <p:cNvSpPr>
            <a:spLocks noChangeShapeType="1"/>
          </p:cNvSpPr>
          <p:nvPr/>
        </p:nvSpPr>
        <p:spPr bwMode="auto">
          <a:xfrm flipH="1">
            <a:off x="5749925" y="3727450"/>
            <a:ext cx="685800" cy="8382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0" name="Rectangle 97"/>
          <p:cNvSpPr>
            <a:spLocks noChangeArrowheads="1"/>
          </p:cNvSpPr>
          <p:nvPr/>
        </p:nvSpPr>
        <p:spPr bwMode="auto">
          <a:xfrm>
            <a:off x="5962650" y="3330575"/>
            <a:ext cx="2487861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800" b="0" dirty="0">
                <a:latin typeface="+mn-lt"/>
              </a:rPr>
              <a:t>Filter if community = D</a:t>
            </a:r>
          </a:p>
        </p:txBody>
      </p:sp>
      <p:sp>
        <p:nvSpPr>
          <p:cNvPr id="62491" name="Line 98"/>
          <p:cNvSpPr>
            <a:spLocks noChangeShapeType="1"/>
          </p:cNvSpPr>
          <p:nvPr/>
        </p:nvSpPr>
        <p:spPr bwMode="auto">
          <a:xfrm>
            <a:off x="2930525" y="509905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2" name="Line 99"/>
          <p:cNvSpPr>
            <a:spLocks noChangeShapeType="1"/>
          </p:cNvSpPr>
          <p:nvPr/>
        </p:nvSpPr>
        <p:spPr bwMode="auto">
          <a:xfrm>
            <a:off x="6030913" y="50673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3" name="Line 100"/>
          <p:cNvSpPr>
            <a:spLocks noChangeShapeType="1"/>
          </p:cNvSpPr>
          <p:nvPr/>
        </p:nvSpPr>
        <p:spPr bwMode="auto">
          <a:xfrm>
            <a:off x="4530725" y="4870450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4" name="AutoShape 101"/>
          <p:cNvSpPr>
            <a:spLocks noChangeArrowheads="1"/>
          </p:cNvSpPr>
          <p:nvPr/>
        </p:nvSpPr>
        <p:spPr bwMode="auto">
          <a:xfrm rot="-424274">
            <a:off x="2701925" y="47942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2496" name="AutoShape 103"/>
          <p:cNvSpPr>
            <a:spLocks noChangeArrowheads="1"/>
          </p:cNvSpPr>
          <p:nvPr/>
        </p:nvSpPr>
        <p:spPr bwMode="auto">
          <a:xfrm rot="2307414">
            <a:off x="5716068" y="5118669"/>
            <a:ext cx="582613" cy="310048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 b="0">
              <a:latin typeface="+mn-lt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2: community</a:t>
            </a:r>
          </a:p>
        </p:txBody>
      </p:sp>
      <p:pic>
        <p:nvPicPr>
          <p:cNvPr id="102" name="Picture 9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88" y="4126252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 bwMode="auto">
          <a:xfrm>
            <a:off x="5576094" y="4474369"/>
            <a:ext cx="742157" cy="497681"/>
          </a:xfrm>
          <a:prstGeom prst="lin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/>
          <p:cNvCxnSpPr/>
          <p:nvPr/>
        </p:nvCxnSpPr>
        <p:spPr bwMode="auto">
          <a:xfrm flipV="1">
            <a:off x="2475562" y="4409883"/>
            <a:ext cx="1030895" cy="3173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 flipV="1">
            <a:off x="3944939" y="4308373"/>
            <a:ext cx="1262063" cy="3810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5553868" y="4441859"/>
            <a:ext cx="1151732" cy="6658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2" name="Rectangle 94"/>
          <p:cNvSpPr>
            <a:spLocks noChangeArrowheads="1"/>
          </p:cNvSpPr>
          <p:nvPr/>
        </p:nvSpPr>
        <p:spPr bwMode="auto">
          <a:xfrm>
            <a:off x="4673565" y="5645843"/>
            <a:ext cx="3942746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b="0" dirty="0">
                <a:latin typeface="+mn-lt"/>
              </a:rPr>
              <a:t>CMU and Princeton are not sent to</a:t>
            </a:r>
          </a:p>
          <a:p>
            <a:pPr algn="l" eaLnBrk="0" hangingPunct="0"/>
            <a:r>
              <a:rPr lang="en-US" b="0" dirty="0">
                <a:latin typeface="+mn-lt"/>
              </a:rPr>
              <a:t>UUNET so UCLA does not provide transit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V="1">
            <a:off x="745598" y="5287780"/>
            <a:ext cx="487360" cy="3280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7" name="Picture 9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06" y="4158052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9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00" y="5014383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8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80" y="4630567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8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68" y="4436723"/>
            <a:ext cx="5476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" name="Straight Connector 132"/>
          <p:cNvCxnSpPr/>
          <p:nvPr/>
        </p:nvCxnSpPr>
        <p:spPr bwMode="auto">
          <a:xfrm flipV="1">
            <a:off x="1576368" y="4771935"/>
            <a:ext cx="553767" cy="2850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/>
          <p:nvPr/>
        </p:nvCxnSpPr>
        <p:spPr bwMode="auto">
          <a:xfrm>
            <a:off x="1415462" y="4619869"/>
            <a:ext cx="692140" cy="1469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>
            <a:off x="566417" y="4343672"/>
            <a:ext cx="409416" cy="2532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Rectangle 94"/>
          <p:cNvSpPr>
            <a:spLocks noChangeArrowheads="1"/>
          </p:cNvSpPr>
          <p:nvPr/>
        </p:nvSpPr>
        <p:spPr bwMode="auto">
          <a:xfrm>
            <a:off x="60907" y="5871445"/>
            <a:ext cx="1539652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b="0" dirty="0">
                <a:latin typeface="+mn-lt"/>
              </a:rPr>
              <a:t>128.112.0.0/16</a:t>
            </a:r>
          </a:p>
          <a:p>
            <a:pPr algn="l" eaLnBrk="0" hangingPunct="0"/>
            <a:r>
              <a:rPr lang="en-US" b="0" dirty="0">
                <a:latin typeface="+mn-lt"/>
              </a:rPr>
              <a:t> Princeton</a:t>
            </a:r>
            <a:endParaRPr lang="en-US" sz="1800" b="0" dirty="0">
              <a:latin typeface="+mn-lt"/>
            </a:endParaRPr>
          </a:p>
        </p:txBody>
      </p:sp>
      <p:sp>
        <p:nvSpPr>
          <p:cNvPr id="142" name="Rectangle 94"/>
          <p:cNvSpPr>
            <a:spLocks noChangeArrowheads="1"/>
          </p:cNvSpPr>
          <p:nvPr/>
        </p:nvSpPr>
        <p:spPr bwMode="auto">
          <a:xfrm>
            <a:off x="-122337" y="3830233"/>
            <a:ext cx="1327286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b="0" dirty="0">
                <a:latin typeface="+mn-lt"/>
              </a:rPr>
              <a:t>128.2.0.0/16</a:t>
            </a:r>
          </a:p>
          <a:p>
            <a:pPr algn="l" eaLnBrk="0" hangingPunct="0"/>
            <a:r>
              <a:rPr lang="en-US" b="0" dirty="0">
                <a:latin typeface="+mn-lt"/>
              </a:rPr>
              <a:t> CMU</a:t>
            </a:r>
            <a:endParaRPr lang="en-US" sz="1800" b="0" dirty="0">
              <a:latin typeface="+mn-lt"/>
            </a:endParaRPr>
          </a:p>
        </p:txBody>
      </p:sp>
      <p:sp>
        <p:nvSpPr>
          <p:cNvPr id="143" name="Rectangle 31"/>
          <p:cNvSpPr>
            <a:spLocks noChangeArrowheads="1"/>
          </p:cNvSpPr>
          <p:nvPr/>
        </p:nvSpPr>
        <p:spPr bwMode="auto">
          <a:xfrm>
            <a:off x="2311008" y="5357036"/>
            <a:ext cx="1891543" cy="58541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128.112.0.0/16</a:t>
            </a:r>
          </a:p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AS path = 88 7018</a:t>
            </a:r>
          </a:p>
        </p:txBody>
      </p:sp>
      <p:sp>
        <p:nvSpPr>
          <p:cNvPr id="144" name="Rectangle 31"/>
          <p:cNvSpPr>
            <a:spLocks noChangeArrowheads="1"/>
          </p:cNvSpPr>
          <p:nvPr/>
        </p:nvSpPr>
        <p:spPr bwMode="auto">
          <a:xfrm>
            <a:off x="3834035" y="4464509"/>
            <a:ext cx="1856277" cy="831639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chemeClr val="bg1"/>
                </a:solidFill>
                <a:latin typeface="+mn-lt"/>
              </a:rPr>
              <a:t>128.112.0.0/16</a:t>
            </a:r>
            <a:endParaRPr lang="en-US" b="0" dirty="0">
              <a:solidFill>
                <a:schemeClr val="bg1"/>
              </a:solidFill>
              <a:latin typeface="+mn-lt"/>
            </a:endParaRPr>
          </a:p>
          <a:p>
            <a:pPr algn="l" eaLnBrk="0" hangingPunct="0"/>
            <a:r>
              <a:rPr lang="en-US" sz="1600" b="0" dirty="0" err="1">
                <a:solidFill>
                  <a:schemeClr val="bg1"/>
                </a:solidFill>
                <a:latin typeface="+mn-lt"/>
              </a:rPr>
              <a:t>ASPath</a:t>
            </a:r>
            <a:r>
              <a:rPr lang="en-US" sz="1600" b="0" dirty="0">
                <a:solidFill>
                  <a:schemeClr val="bg1"/>
                </a:solidFill>
                <a:latin typeface="+mn-lt"/>
              </a:rPr>
              <a:t> =88 7018 </a:t>
            </a:r>
          </a:p>
          <a:p>
            <a:pPr algn="l" eaLnBrk="0" hangingPunct="0"/>
            <a:r>
              <a:rPr lang="en-US" b="0" dirty="0">
                <a:solidFill>
                  <a:schemeClr val="bg1"/>
                </a:solidFill>
                <a:latin typeface="+mn-lt"/>
              </a:rPr>
              <a:t>Community = D</a:t>
            </a:r>
            <a:endParaRPr lang="en-US" sz="1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6" name="AutoShape 101"/>
          <p:cNvSpPr>
            <a:spLocks noChangeArrowheads="1"/>
          </p:cNvSpPr>
          <p:nvPr/>
        </p:nvSpPr>
        <p:spPr bwMode="auto">
          <a:xfrm>
            <a:off x="4321453" y="3865725"/>
            <a:ext cx="533655" cy="278205"/>
          </a:xfrm>
          <a:prstGeom prst="rightArrow">
            <a:avLst>
              <a:gd name="adj1" fmla="val 50000"/>
              <a:gd name="adj2" fmla="val 58333"/>
            </a:avLst>
          </a:prstGeom>
          <a:noFill/>
          <a:ln w="57150">
            <a:solidFill>
              <a:srgbClr val="FF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89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96" grpId="0" animBg="1"/>
      <p:bldP spid="152" grpId="0"/>
      <p:bldP spid="144" grpId="0" animBg="1"/>
      <p:bldP spid="1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Aggregation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C8815A-B8E5-8A4F-B8B8-69B5FF478331}" type="slidenum">
              <a:rPr lang="en-US" smtClean="0"/>
              <a:pPr/>
              <a:t>28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CSE 1118: BGP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9" y="1936541"/>
            <a:ext cx="8639247" cy="36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4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</a:rPr>
              <a:t>Instability</a:t>
            </a:r>
          </a:p>
          <a:p>
            <a:pPr lvl="1"/>
            <a:r>
              <a:rPr lang="en-US" sz="2000" dirty="0">
                <a:latin typeface="Arial" charset="0"/>
              </a:rPr>
              <a:t>Route flapping (network </a:t>
            </a:r>
            <a:r>
              <a:rPr lang="en-US" sz="2000" dirty="0" err="1">
                <a:latin typeface="Arial" charset="0"/>
              </a:rPr>
              <a:t>x.y</a:t>
            </a:r>
            <a:r>
              <a:rPr lang="en-US" sz="2000" dirty="0">
                <a:latin typeface="Arial" charset="0"/>
              </a:rPr>
              <a:t>/z goes down… tell everyone)</a:t>
            </a:r>
          </a:p>
          <a:p>
            <a:pPr lvl="1"/>
            <a:r>
              <a:rPr lang="en-US" sz="2000" dirty="0">
                <a:latin typeface="Arial" charset="0"/>
              </a:rPr>
              <a:t>Long AS-path decision criteria defaults to DV-like behavior (bouncing)</a:t>
            </a:r>
          </a:p>
          <a:p>
            <a:pPr lvl="1"/>
            <a:r>
              <a:rPr lang="en-US" sz="2000" dirty="0">
                <a:latin typeface="Arial" charset="0"/>
              </a:rPr>
              <a:t>Not guaranteed to converge, NP-hard to tell if it does</a:t>
            </a:r>
          </a:p>
          <a:p>
            <a:r>
              <a:rPr lang="en-US" sz="2400" dirty="0">
                <a:latin typeface="Arial" charset="0"/>
              </a:rPr>
              <a:t>Scalability still a problem</a:t>
            </a:r>
          </a:p>
          <a:p>
            <a:pPr lvl="1"/>
            <a:r>
              <a:rPr lang="en-US" dirty="0">
                <a:latin typeface="Arial" charset="0"/>
              </a:rPr>
              <a:t>&gt;500</a:t>
            </a:r>
            <a:r>
              <a:rPr lang="en-US" sz="2000" dirty="0">
                <a:latin typeface="Arial" charset="0"/>
              </a:rPr>
              <a:t>,000 network prefixes in default-free table today</a:t>
            </a:r>
          </a:p>
          <a:p>
            <a:pPr lvl="1"/>
            <a:r>
              <a:rPr lang="en-US" sz="2000" dirty="0">
                <a:latin typeface="Arial" charset="0"/>
              </a:rPr>
              <a:t>Tension: Want to manage traffic to very specific networks (</a:t>
            </a:r>
            <a:r>
              <a:rPr lang="en-US" sz="2000" dirty="0" err="1">
                <a:latin typeface="Arial" charset="0"/>
              </a:rPr>
              <a:t>eg</a:t>
            </a:r>
            <a:r>
              <a:rPr lang="en-US" sz="2000" dirty="0">
                <a:latin typeface="Arial" charset="0"/>
              </a:rPr>
              <a:t>. </a:t>
            </a:r>
            <a:r>
              <a:rPr lang="en-US" sz="2000" dirty="0" err="1">
                <a:latin typeface="Arial" charset="0"/>
              </a:rPr>
              <a:t>multihomed</a:t>
            </a:r>
            <a:r>
              <a:rPr lang="en-US" sz="2000" dirty="0">
                <a:latin typeface="Arial" charset="0"/>
              </a:rPr>
              <a:t> content providers) but also want to aggregate information.  </a:t>
            </a:r>
          </a:p>
          <a:p>
            <a:r>
              <a:rPr lang="en-US" sz="2400" dirty="0">
                <a:latin typeface="Arial" charset="0"/>
              </a:rPr>
              <a:t>Performance</a:t>
            </a:r>
          </a:p>
          <a:p>
            <a:pPr lvl="1"/>
            <a:r>
              <a:rPr lang="en-US" sz="2000" dirty="0">
                <a:latin typeface="Arial" charset="0"/>
              </a:rPr>
              <a:t>Non-optimal, doesn’t balance load across paths </a:t>
            </a:r>
          </a:p>
          <a:p>
            <a:pPr marL="0" indent="0">
              <a:buNone/>
            </a:pPr>
            <a:endParaRPr lang="en-US" sz="240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Has Lots of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29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  <a:latin typeface="+mj-lt"/>
              </a:rPr>
              <a:t>CS 118</a:t>
            </a:r>
            <a:r>
              <a:rPr lang="en-US" b="0" dirty="0">
                <a:latin typeface="+mj-lt"/>
              </a:rPr>
              <a:t>–: 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34583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381000" y="3048000"/>
            <a:ext cx="2578100" cy="1282700"/>
            <a:chOff x="148" y="1636"/>
            <a:chExt cx="1624" cy="808"/>
          </a:xfrm>
        </p:grpSpPr>
        <p:grpSp>
          <p:nvGrpSpPr>
            <p:cNvPr id="41087" name="Group 8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1090" name="Group 9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1103" name="Oval 10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4" name="Oval 11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5" name="Oval 12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6" name="Oval 13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7" name="Oval 14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8" name="Oval 15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9" name="Oval 16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0" name="Oval 17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1" name="Oval 18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2" name="Oval 19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3" name="Oval 20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91" name="Group 21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1092" name="Oval 22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3" name="Oval 23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4" name="Oval 24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5" name="Oval 25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6" name="Oval 26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7" name="Oval 27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8" name="Oval 28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9" name="Oval 29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0" name="Oval 30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1" name="Oval 31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2" name="Oval 32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88" name="Rectangle 33"/>
            <p:cNvSpPr>
              <a:spLocks noChangeArrowheads="1"/>
            </p:cNvSpPr>
            <p:nvPr/>
          </p:nvSpPr>
          <p:spPr bwMode="auto">
            <a:xfrm>
              <a:off x="566" y="1689"/>
              <a:ext cx="1073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Network </a:t>
              </a:r>
            </a:p>
            <a:p>
              <a:pPr algn="l"/>
              <a:r>
                <a:rPr lang="en-US" sz="2800" dirty="0"/>
                <a:t>2</a:t>
              </a:r>
            </a:p>
          </p:txBody>
        </p:sp>
        <p:sp>
          <p:nvSpPr>
            <p:cNvPr id="41089" name="Rectangle 34"/>
            <p:cNvSpPr>
              <a:spLocks noChangeArrowheads="1"/>
            </p:cNvSpPr>
            <p:nvPr/>
          </p:nvSpPr>
          <p:spPr bwMode="auto">
            <a:xfrm>
              <a:off x="679" y="2030"/>
              <a:ext cx="11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40968" name="Group 35"/>
          <p:cNvGrpSpPr>
            <a:grpSpLocks/>
          </p:cNvGrpSpPr>
          <p:nvPr/>
        </p:nvGrpSpPr>
        <p:grpSpPr bwMode="auto">
          <a:xfrm>
            <a:off x="1371600" y="5334000"/>
            <a:ext cx="2578100" cy="1282700"/>
            <a:chOff x="1492" y="964"/>
            <a:chExt cx="1624" cy="808"/>
          </a:xfrm>
        </p:grpSpPr>
        <p:grpSp>
          <p:nvGrpSpPr>
            <p:cNvPr id="41060" name="Group 36"/>
            <p:cNvGrpSpPr>
              <a:grpSpLocks/>
            </p:cNvGrpSpPr>
            <p:nvPr/>
          </p:nvGrpSpPr>
          <p:grpSpPr bwMode="auto">
            <a:xfrm>
              <a:off x="1492" y="964"/>
              <a:ext cx="1624" cy="808"/>
              <a:chOff x="1492" y="964"/>
              <a:chExt cx="1624" cy="808"/>
            </a:xfrm>
          </p:grpSpPr>
          <p:grpSp>
            <p:nvGrpSpPr>
              <p:cNvPr id="41063" name="Group 37"/>
              <p:cNvGrpSpPr>
                <a:grpSpLocks/>
              </p:cNvGrpSpPr>
              <p:nvPr/>
            </p:nvGrpSpPr>
            <p:grpSpPr bwMode="auto">
              <a:xfrm>
                <a:off x="1527" y="964"/>
                <a:ext cx="1589" cy="808"/>
                <a:chOff x="1527" y="964"/>
                <a:chExt cx="1589" cy="808"/>
              </a:xfrm>
            </p:grpSpPr>
            <p:sp>
              <p:nvSpPr>
                <p:cNvPr id="41076" name="Oval 38"/>
                <p:cNvSpPr>
                  <a:spLocks noChangeArrowheads="1"/>
                </p:cNvSpPr>
                <p:nvPr/>
              </p:nvSpPr>
              <p:spPr bwMode="auto">
                <a:xfrm>
                  <a:off x="1663" y="1036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7" name="Oval 39"/>
                <p:cNvSpPr>
                  <a:spLocks noChangeArrowheads="1"/>
                </p:cNvSpPr>
                <p:nvPr/>
              </p:nvSpPr>
              <p:spPr bwMode="auto">
                <a:xfrm>
                  <a:off x="1709" y="1036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8" name="Oval 40"/>
                <p:cNvSpPr>
                  <a:spLocks noChangeArrowheads="1"/>
                </p:cNvSpPr>
                <p:nvPr/>
              </p:nvSpPr>
              <p:spPr bwMode="auto">
                <a:xfrm>
                  <a:off x="2531" y="1012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9" name="Oval 41"/>
                <p:cNvSpPr>
                  <a:spLocks noChangeArrowheads="1"/>
                </p:cNvSpPr>
                <p:nvPr/>
              </p:nvSpPr>
              <p:spPr bwMode="auto">
                <a:xfrm>
                  <a:off x="2120" y="964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0" name="Oval 42"/>
                <p:cNvSpPr>
                  <a:spLocks noChangeArrowheads="1"/>
                </p:cNvSpPr>
                <p:nvPr/>
              </p:nvSpPr>
              <p:spPr bwMode="auto">
                <a:xfrm>
                  <a:off x="1527" y="1108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1" name="Oval 43"/>
                <p:cNvSpPr>
                  <a:spLocks noChangeArrowheads="1"/>
                </p:cNvSpPr>
                <p:nvPr/>
              </p:nvSpPr>
              <p:spPr bwMode="auto">
                <a:xfrm>
                  <a:off x="2029" y="1396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2" name="Oval 44"/>
                <p:cNvSpPr>
                  <a:spLocks noChangeArrowheads="1"/>
                </p:cNvSpPr>
                <p:nvPr/>
              </p:nvSpPr>
              <p:spPr bwMode="auto">
                <a:xfrm>
                  <a:off x="2713" y="1132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3" name="Oval 45"/>
                <p:cNvSpPr>
                  <a:spLocks noChangeArrowheads="1"/>
                </p:cNvSpPr>
                <p:nvPr/>
              </p:nvSpPr>
              <p:spPr bwMode="auto">
                <a:xfrm>
                  <a:off x="1618" y="1228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4" name="Oval 46"/>
                <p:cNvSpPr>
                  <a:spLocks noChangeArrowheads="1"/>
                </p:cNvSpPr>
                <p:nvPr/>
              </p:nvSpPr>
              <p:spPr bwMode="auto">
                <a:xfrm>
                  <a:off x="2759" y="1420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5" name="Oval 47"/>
                <p:cNvSpPr>
                  <a:spLocks noChangeArrowheads="1"/>
                </p:cNvSpPr>
                <p:nvPr/>
              </p:nvSpPr>
              <p:spPr bwMode="auto">
                <a:xfrm>
                  <a:off x="1846" y="1516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6" name="Oval 48"/>
                <p:cNvSpPr>
                  <a:spLocks noChangeArrowheads="1"/>
                </p:cNvSpPr>
                <p:nvPr/>
              </p:nvSpPr>
              <p:spPr bwMode="auto">
                <a:xfrm>
                  <a:off x="2485" y="1516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64" name="Group 49"/>
              <p:cNvGrpSpPr>
                <a:grpSpLocks/>
              </p:cNvGrpSpPr>
              <p:nvPr/>
            </p:nvGrpSpPr>
            <p:grpSpPr bwMode="auto">
              <a:xfrm>
                <a:off x="1492" y="964"/>
                <a:ext cx="1589" cy="808"/>
                <a:chOff x="1492" y="964"/>
                <a:chExt cx="1589" cy="808"/>
              </a:xfrm>
            </p:grpSpPr>
            <p:sp>
              <p:nvSpPr>
                <p:cNvPr id="41065" name="Oval 50"/>
                <p:cNvSpPr>
                  <a:spLocks noChangeArrowheads="1"/>
                </p:cNvSpPr>
                <p:nvPr/>
              </p:nvSpPr>
              <p:spPr bwMode="auto">
                <a:xfrm>
                  <a:off x="1629" y="1036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6" name="Oval 51"/>
                <p:cNvSpPr>
                  <a:spLocks noChangeArrowheads="1"/>
                </p:cNvSpPr>
                <p:nvPr/>
              </p:nvSpPr>
              <p:spPr bwMode="auto">
                <a:xfrm>
                  <a:off x="1674" y="1036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7" name="Oval 52"/>
                <p:cNvSpPr>
                  <a:spLocks noChangeArrowheads="1"/>
                </p:cNvSpPr>
                <p:nvPr/>
              </p:nvSpPr>
              <p:spPr bwMode="auto">
                <a:xfrm>
                  <a:off x="2496" y="1012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8" name="Oval 53"/>
                <p:cNvSpPr>
                  <a:spLocks noChangeArrowheads="1"/>
                </p:cNvSpPr>
                <p:nvPr/>
              </p:nvSpPr>
              <p:spPr bwMode="auto">
                <a:xfrm>
                  <a:off x="2085" y="964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9" name="Oval 54"/>
                <p:cNvSpPr>
                  <a:spLocks noChangeArrowheads="1"/>
                </p:cNvSpPr>
                <p:nvPr/>
              </p:nvSpPr>
              <p:spPr bwMode="auto">
                <a:xfrm>
                  <a:off x="1492" y="1108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0" name="Oval 55"/>
                <p:cNvSpPr>
                  <a:spLocks noChangeArrowheads="1"/>
                </p:cNvSpPr>
                <p:nvPr/>
              </p:nvSpPr>
              <p:spPr bwMode="auto">
                <a:xfrm>
                  <a:off x="1994" y="1396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1" name="Oval 56"/>
                <p:cNvSpPr>
                  <a:spLocks noChangeArrowheads="1"/>
                </p:cNvSpPr>
                <p:nvPr/>
              </p:nvSpPr>
              <p:spPr bwMode="auto">
                <a:xfrm>
                  <a:off x="2678" y="1132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2" name="Oval 57"/>
                <p:cNvSpPr>
                  <a:spLocks noChangeArrowheads="1"/>
                </p:cNvSpPr>
                <p:nvPr/>
              </p:nvSpPr>
              <p:spPr bwMode="auto">
                <a:xfrm>
                  <a:off x="1583" y="1228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3" name="Oval 58"/>
                <p:cNvSpPr>
                  <a:spLocks noChangeArrowheads="1"/>
                </p:cNvSpPr>
                <p:nvPr/>
              </p:nvSpPr>
              <p:spPr bwMode="auto">
                <a:xfrm>
                  <a:off x="2724" y="1420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4" name="Oval 59"/>
                <p:cNvSpPr>
                  <a:spLocks noChangeArrowheads="1"/>
                </p:cNvSpPr>
                <p:nvPr/>
              </p:nvSpPr>
              <p:spPr bwMode="auto">
                <a:xfrm>
                  <a:off x="1812" y="1516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5" name="Oval 60"/>
                <p:cNvSpPr>
                  <a:spLocks noChangeArrowheads="1"/>
                </p:cNvSpPr>
                <p:nvPr/>
              </p:nvSpPr>
              <p:spPr bwMode="auto">
                <a:xfrm>
                  <a:off x="2451" y="1516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61" name="Rectangle 61"/>
            <p:cNvSpPr>
              <a:spLocks noChangeArrowheads="1"/>
            </p:cNvSpPr>
            <p:nvPr/>
          </p:nvSpPr>
          <p:spPr bwMode="auto">
            <a:xfrm>
              <a:off x="1862" y="1113"/>
              <a:ext cx="118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Network z</a:t>
              </a:r>
            </a:p>
          </p:txBody>
        </p:sp>
        <p:sp>
          <p:nvSpPr>
            <p:cNvPr id="41062" name="Rectangle 62"/>
            <p:cNvSpPr>
              <a:spLocks noChangeArrowheads="1"/>
            </p:cNvSpPr>
            <p:nvPr/>
          </p:nvSpPr>
          <p:spPr bwMode="auto">
            <a:xfrm>
              <a:off x="1872" y="1392"/>
              <a:ext cx="11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endParaRPr lang="en-US" sz="1400" dirty="0"/>
            </a:p>
          </p:txBody>
        </p:sp>
      </p:grpSp>
      <p:grpSp>
        <p:nvGrpSpPr>
          <p:cNvPr id="40969" name="Group 63"/>
          <p:cNvGrpSpPr>
            <a:grpSpLocks/>
          </p:cNvGrpSpPr>
          <p:nvPr/>
        </p:nvGrpSpPr>
        <p:grpSpPr bwMode="auto">
          <a:xfrm>
            <a:off x="3140074" y="3186112"/>
            <a:ext cx="3750113" cy="1563688"/>
            <a:chOff x="148" y="1636"/>
            <a:chExt cx="1624" cy="808"/>
          </a:xfrm>
          <a:solidFill>
            <a:srgbClr val="FFFF00"/>
          </a:solidFill>
        </p:grpSpPr>
        <p:grpSp>
          <p:nvGrpSpPr>
            <p:cNvPr id="41033" name="Group 64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  <a:grpFill/>
          </p:grpSpPr>
          <p:grpSp>
            <p:nvGrpSpPr>
              <p:cNvPr id="41036" name="Group 65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  <a:grpFill/>
            </p:grpSpPr>
            <p:sp>
              <p:nvSpPr>
                <p:cNvPr id="41049" name="Oval 66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0" name="Oval 67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1" name="Oval 68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2" name="Oval 69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3" name="Oval 70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4" name="Oval 71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5" name="Oval 72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6" name="Oval 73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7" name="Oval 74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8" name="Oval 75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9" name="Oval 76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37" name="Group 77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  <a:grpFill/>
            </p:grpSpPr>
            <p:sp>
              <p:nvSpPr>
                <p:cNvPr id="41038" name="Oval 78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9" name="Oval 79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0" name="Oval 80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1" name="Oval 81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2" name="Oval 82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3" name="Oval 83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4" name="Oval 84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5" name="Oval 85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6" name="Oval 86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7" name="Oval 87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8" name="Oval 88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34" name="Rectangle 89"/>
            <p:cNvSpPr>
              <a:spLocks noChangeArrowheads="1"/>
            </p:cNvSpPr>
            <p:nvPr/>
          </p:nvSpPr>
          <p:spPr bwMode="auto">
            <a:xfrm>
              <a:off x="566" y="1689"/>
              <a:ext cx="652" cy="271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Internet</a:t>
              </a:r>
            </a:p>
          </p:txBody>
        </p:sp>
        <p:sp>
          <p:nvSpPr>
            <p:cNvPr id="41035" name="Rectangle 90"/>
            <p:cNvSpPr>
              <a:spLocks noChangeArrowheads="1"/>
            </p:cNvSpPr>
            <p:nvPr/>
          </p:nvSpPr>
          <p:spPr bwMode="auto">
            <a:xfrm>
              <a:off x="694" y="2030"/>
              <a:ext cx="81" cy="15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40970" name="Group 91"/>
          <p:cNvGrpSpPr>
            <a:grpSpLocks/>
          </p:cNvGrpSpPr>
          <p:nvPr/>
        </p:nvGrpSpPr>
        <p:grpSpPr bwMode="auto">
          <a:xfrm>
            <a:off x="5638800" y="5575300"/>
            <a:ext cx="2578100" cy="1282700"/>
            <a:chOff x="148" y="1636"/>
            <a:chExt cx="1624" cy="808"/>
          </a:xfrm>
        </p:grpSpPr>
        <p:grpSp>
          <p:nvGrpSpPr>
            <p:cNvPr id="41006" name="Group 92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1009" name="Group 93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1022" name="Oval 94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3" name="Oval 95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4" name="Oval 96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5" name="Oval 97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6" name="Oval 98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7" name="Oval 99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8" name="Oval 100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9" name="Oval 101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0" name="Oval 102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1" name="Oval 103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2" name="Oval 104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10" name="Group 105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1011" name="Oval 106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2" name="Oval 107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3" name="Oval 108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4" name="Oval 109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5" name="Oval 110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6" name="Oval 111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7" name="Oval 112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8" name="Oval 113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9" name="Oval 114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0" name="Oval 115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1" name="Oval 116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07" name="Rectangle 117"/>
            <p:cNvSpPr>
              <a:spLocks noChangeArrowheads="1"/>
            </p:cNvSpPr>
            <p:nvPr/>
          </p:nvSpPr>
          <p:spPr bwMode="auto">
            <a:xfrm>
              <a:off x="566" y="1689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Network y</a:t>
              </a:r>
            </a:p>
          </p:txBody>
        </p:sp>
        <p:sp>
          <p:nvSpPr>
            <p:cNvPr id="41008" name="Rectangle 118"/>
            <p:cNvSpPr>
              <a:spLocks noChangeArrowheads="1"/>
            </p:cNvSpPr>
            <p:nvPr/>
          </p:nvSpPr>
          <p:spPr bwMode="auto">
            <a:xfrm>
              <a:off x="682" y="2030"/>
              <a:ext cx="11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40971" name="Group 119"/>
          <p:cNvGrpSpPr>
            <a:grpSpLocks/>
          </p:cNvGrpSpPr>
          <p:nvPr/>
        </p:nvGrpSpPr>
        <p:grpSpPr bwMode="auto">
          <a:xfrm>
            <a:off x="3581400" y="1524000"/>
            <a:ext cx="3505200" cy="1282700"/>
            <a:chOff x="148" y="1636"/>
            <a:chExt cx="1624" cy="808"/>
          </a:xfrm>
        </p:grpSpPr>
        <p:grpSp>
          <p:nvGrpSpPr>
            <p:cNvPr id="40979" name="Group 120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0982" name="Group 121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0995" name="Oval 122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6" name="Oval 123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7" name="Oval 124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8" name="Oval 125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9" name="Oval 126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0" name="Oval 127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1" name="Oval 128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2" name="Oval 129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3" name="Oval 130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4" name="Oval 131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5" name="Oval 132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983" name="Group 133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0984" name="Oval 134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5" name="Oval 135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6" name="Oval 136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7" name="Oval 137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8" name="Oval 138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9" name="Oval 139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0" name="Oval 140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1" name="Oval 141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2" name="Oval 142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3" name="Oval 143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4" name="Oval 144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0980" name="Rectangle 145"/>
            <p:cNvSpPr>
              <a:spLocks noChangeArrowheads="1"/>
            </p:cNvSpPr>
            <p:nvPr/>
          </p:nvSpPr>
          <p:spPr bwMode="auto">
            <a:xfrm>
              <a:off x="566" y="1689"/>
              <a:ext cx="97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Network 10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IP’s Abstract View of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3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57" name="Straight Connector 156"/>
          <p:cNvCxnSpPr/>
          <p:nvPr/>
        </p:nvCxnSpPr>
        <p:spPr bwMode="auto">
          <a:xfrm>
            <a:off x="4936859" y="2806700"/>
            <a:ext cx="0" cy="37941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/>
          <p:cNvCxnSpPr>
            <a:endCxn id="41042" idx="1"/>
          </p:cNvCxnSpPr>
          <p:nvPr/>
        </p:nvCxnSpPr>
        <p:spPr bwMode="auto">
          <a:xfrm flipV="1">
            <a:off x="2992807" y="3516937"/>
            <a:ext cx="484086" cy="1742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/>
          <p:cNvCxnSpPr>
            <a:endCxn id="41014" idx="0"/>
          </p:cNvCxnSpPr>
          <p:nvPr/>
        </p:nvCxnSpPr>
        <p:spPr bwMode="auto">
          <a:xfrm>
            <a:off x="5927725" y="4578396"/>
            <a:ext cx="1081088" cy="99690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/>
          <p:nvPr/>
        </p:nvCxnSpPr>
        <p:spPr bwMode="auto">
          <a:xfrm flipH="1">
            <a:off x="3054240" y="4407174"/>
            <a:ext cx="1166354" cy="110126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7" name="Oval 166"/>
          <p:cNvSpPr/>
          <p:nvPr/>
        </p:nvSpPr>
        <p:spPr bwMode="auto">
          <a:xfrm>
            <a:off x="4220594" y="6007100"/>
            <a:ext cx="206889" cy="40005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8" name="Oval 167"/>
          <p:cNvSpPr/>
          <p:nvPr/>
        </p:nvSpPr>
        <p:spPr bwMode="auto">
          <a:xfrm>
            <a:off x="4770125" y="6019800"/>
            <a:ext cx="206889" cy="40005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9" name="Oval 168"/>
          <p:cNvSpPr/>
          <p:nvPr/>
        </p:nvSpPr>
        <p:spPr bwMode="auto">
          <a:xfrm>
            <a:off x="5409314" y="6007100"/>
            <a:ext cx="206889" cy="40005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1" name="Rectangle 170"/>
          <p:cNvSpPr/>
          <p:nvPr/>
        </p:nvSpPr>
        <p:spPr bwMode="auto">
          <a:xfrm>
            <a:off x="3354987" y="3444794"/>
            <a:ext cx="627939" cy="4033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4740447" y="2954896"/>
            <a:ext cx="627939" cy="4033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4936859" y="4114263"/>
            <a:ext cx="627939" cy="4033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9554" y="2694970"/>
            <a:ext cx="2166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Numbers were 8, 16, or 24 bits</a:t>
            </a:r>
          </a:p>
        </p:txBody>
      </p:sp>
    </p:spTree>
    <p:extLst>
      <p:ext uri="{BB962C8B-B14F-4D97-AF65-F5344CB8AC3E}">
        <p14:creationId xmlns:p14="http://schemas.microsoft.com/office/powerpoint/2010/main" val="1057806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Neighboring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ASes</a:t>
            </a:r>
            <a:r>
              <a:rPr lang="en-US" dirty="0">
                <a:ea typeface="ＭＳ Ｐゴシック" charset="0"/>
                <a:cs typeface="ＭＳ Ｐゴシック" charset="0"/>
              </a:rPr>
              <a:t> have business contracts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How much traffic to carry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Which destinations to reach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How much money to pay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Common business relationships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Customer-provider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E.g., Princeton is a customer of USLEC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E.g., MIT is a customer of Level3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Peer-peer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E.g., UUNET is a peer of Sprint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E.g., Harvard is a peer of Harvard Business School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30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  <a:latin typeface="+mj-lt"/>
              </a:rPr>
              <a:t>CSE 123 </a:t>
            </a:r>
            <a:r>
              <a:rPr lang="en-US" b="0" dirty="0">
                <a:latin typeface="+mj-lt"/>
              </a:rPr>
              <a:t>– </a:t>
            </a:r>
            <a:r>
              <a:rPr lang="en-US" b="0">
                <a:latin typeface="+mj-lt"/>
              </a:rPr>
              <a:t>Lecture 16: </a:t>
            </a:r>
            <a:r>
              <a:rPr lang="en-US" b="0" dirty="0">
                <a:latin typeface="+mj-lt"/>
              </a:rPr>
              <a:t>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2797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Multi-Homing</a:t>
            </a:r>
          </a:p>
        </p:txBody>
      </p:sp>
      <p:graphicFrame>
        <p:nvGraphicFramePr>
          <p:cNvPr id="3174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992313" y="3406775"/>
          <a:ext cx="190500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1905266" imgH="1390844" progId="MSPhotoEd.3">
                  <p:embed/>
                </p:oleObj>
              </mc:Choice>
              <mc:Fallback>
                <p:oleObj name="Photo Editor Photo" r:id="rId3" imgW="1905266" imgH="139084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3406775"/>
                        <a:ext cx="190500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41375" y="1524000"/>
            <a:ext cx="8302625" cy="26003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Customers may have more than one provider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Extra reliability, survive single ISP failure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Financial leverage through competition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Better performance by selecting better path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Gaming the 95</a:t>
            </a:r>
            <a:r>
              <a:rPr lang="en-US" baseline="30000" dirty="0">
                <a:ea typeface="ＭＳ Ｐゴシック" charset="0"/>
              </a:rPr>
              <a:t>th</a:t>
            </a:r>
            <a:r>
              <a:rPr lang="en-US" dirty="0">
                <a:ea typeface="ＭＳ Ｐゴシック" charset="0"/>
              </a:rPr>
              <a:t>-percentile billing model 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charset="0"/>
            </a:endParaRPr>
          </a:p>
        </p:txBody>
      </p:sp>
      <p:graphicFrame>
        <p:nvGraphicFramePr>
          <p:cNvPr id="31747" name="Object 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484813" y="3568700"/>
          <a:ext cx="1804987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1905266" imgH="1390844" progId="MSPhotoEd.3">
                  <p:embed/>
                </p:oleObj>
              </mc:Choice>
              <mc:Fallback>
                <p:oleObj name="Photo Editor Photo" r:id="rId5" imgW="1905266" imgH="139084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3568700"/>
                        <a:ext cx="1804987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2308225" y="3813175"/>
            <a:ext cx="13536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0" dirty="0">
                <a:latin typeface="+mn-lt"/>
              </a:rPr>
              <a:t>Provider 1</a:t>
            </a:r>
          </a:p>
        </p:txBody>
      </p:sp>
      <p:sp>
        <p:nvSpPr>
          <p:cNvPr id="31752" name="Text Box 7"/>
          <p:cNvSpPr txBox="1">
            <a:spLocks noChangeArrowheads="1"/>
          </p:cNvSpPr>
          <p:nvPr/>
        </p:nvSpPr>
        <p:spPr bwMode="auto">
          <a:xfrm>
            <a:off x="5608638" y="3859213"/>
            <a:ext cx="13963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0" dirty="0">
                <a:latin typeface="+mn-lt"/>
              </a:rPr>
              <a:t>Provider</a:t>
            </a:r>
            <a:r>
              <a:rPr lang="en-US" sz="2400" b="0" dirty="0">
                <a:latin typeface="+mn-lt"/>
              </a:rPr>
              <a:t> </a:t>
            </a:r>
            <a:r>
              <a:rPr lang="en-US" b="0" dirty="0">
                <a:latin typeface="+mn-lt"/>
              </a:rPr>
              <a:t>2</a:t>
            </a:r>
            <a:endParaRPr lang="en-US" sz="2400" b="0" dirty="0">
              <a:latin typeface="+mn-lt"/>
            </a:endParaRPr>
          </a:p>
        </p:txBody>
      </p:sp>
      <p:sp>
        <p:nvSpPr>
          <p:cNvPr id="31753" name="Oval 8"/>
          <p:cNvSpPr>
            <a:spLocks noChangeArrowheads="1"/>
          </p:cNvSpPr>
          <p:nvPr/>
        </p:nvSpPr>
        <p:spPr bwMode="auto">
          <a:xfrm>
            <a:off x="2747963" y="4535488"/>
            <a:ext cx="303212" cy="36195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Oval 9"/>
          <p:cNvSpPr>
            <a:spLocks noChangeArrowheads="1"/>
          </p:cNvSpPr>
          <p:nvPr/>
        </p:nvSpPr>
        <p:spPr bwMode="auto">
          <a:xfrm>
            <a:off x="6308725" y="4611688"/>
            <a:ext cx="303213" cy="36195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Oval 10"/>
          <p:cNvSpPr>
            <a:spLocks noChangeArrowheads="1"/>
          </p:cNvSpPr>
          <p:nvPr/>
        </p:nvSpPr>
        <p:spPr bwMode="auto">
          <a:xfrm>
            <a:off x="4371975" y="5394325"/>
            <a:ext cx="303213" cy="361950"/>
          </a:xfrm>
          <a:prstGeom prst="ellipse">
            <a:avLst/>
          </a:prstGeom>
          <a:solidFill>
            <a:srgbClr val="FF99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Line 11"/>
          <p:cNvSpPr>
            <a:spLocks noChangeShapeType="1"/>
          </p:cNvSpPr>
          <p:nvPr/>
        </p:nvSpPr>
        <p:spPr bwMode="auto">
          <a:xfrm>
            <a:off x="4511675" y="5770563"/>
            <a:ext cx="1588" cy="1635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Line 12"/>
          <p:cNvSpPr>
            <a:spLocks noChangeShapeType="1"/>
          </p:cNvSpPr>
          <p:nvPr/>
        </p:nvSpPr>
        <p:spPr bwMode="auto">
          <a:xfrm>
            <a:off x="3675063" y="5943600"/>
            <a:ext cx="160655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Line 13"/>
          <p:cNvSpPr>
            <a:spLocks noChangeShapeType="1"/>
          </p:cNvSpPr>
          <p:nvPr/>
        </p:nvSpPr>
        <p:spPr bwMode="auto">
          <a:xfrm>
            <a:off x="3808413" y="5943600"/>
            <a:ext cx="11112" cy="1158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Line 14"/>
          <p:cNvSpPr>
            <a:spLocks noChangeShapeType="1"/>
          </p:cNvSpPr>
          <p:nvPr/>
        </p:nvSpPr>
        <p:spPr bwMode="auto">
          <a:xfrm>
            <a:off x="4114800" y="5951538"/>
            <a:ext cx="11113" cy="1158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Line 15"/>
          <p:cNvSpPr>
            <a:spLocks noChangeShapeType="1"/>
          </p:cNvSpPr>
          <p:nvPr/>
        </p:nvSpPr>
        <p:spPr bwMode="auto">
          <a:xfrm>
            <a:off x="4402138" y="5949950"/>
            <a:ext cx="11112" cy="1158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Line 16"/>
          <p:cNvSpPr>
            <a:spLocks noChangeShapeType="1"/>
          </p:cNvSpPr>
          <p:nvPr/>
        </p:nvSpPr>
        <p:spPr bwMode="auto">
          <a:xfrm>
            <a:off x="4745038" y="5949950"/>
            <a:ext cx="11112" cy="1158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2" name="Line 17"/>
          <p:cNvSpPr>
            <a:spLocks noChangeShapeType="1"/>
          </p:cNvSpPr>
          <p:nvPr/>
        </p:nvSpPr>
        <p:spPr bwMode="auto">
          <a:xfrm>
            <a:off x="5087938" y="5949950"/>
            <a:ext cx="11112" cy="1158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Line 18"/>
          <p:cNvSpPr>
            <a:spLocks noChangeShapeType="1"/>
          </p:cNvSpPr>
          <p:nvPr/>
        </p:nvSpPr>
        <p:spPr bwMode="auto">
          <a:xfrm>
            <a:off x="2917825" y="4856163"/>
            <a:ext cx="1492250" cy="6238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Line 19"/>
          <p:cNvSpPr>
            <a:spLocks noChangeShapeType="1"/>
          </p:cNvSpPr>
          <p:nvPr/>
        </p:nvSpPr>
        <p:spPr bwMode="auto">
          <a:xfrm flipV="1">
            <a:off x="4649788" y="4921250"/>
            <a:ext cx="1703387" cy="5984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31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248400"/>
            <a:ext cx="5332413" cy="457200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  <a:latin typeface="+mj-lt"/>
              </a:rPr>
              <a:t>CS 118</a:t>
            </a:r>
            <a:r>
              <a:rPr lang="en-US" b="0" dirty="0">
                <a:latin typeface="+mj-lt"/>
              </a:rPr>
              <a:t>–  Border Gateway Protocol</a:t>
            </a:r>
          </a:p>
        </p:txBody>
      </p:sp>
    </p:spTree>
    <p:extLst>
      <p:ext uri="{BB962C8B-B14F-4D97-AF65-F5344CB8AC3E}">
        <p14:creationId xmlns:p14="http://schemas.microsoft.com/office/powerpoint/2010/main" val="1554224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5899"/>
            <a:ext cx="8245929" cy="4033157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</a:rPr>
              <a:t>The default way of a full mesh between all border routers has O(N^2) overhead, where N is # border routers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Two common ways to scale IBGP in large ISPs: confederations and route reflectors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In confederations, we divide a large AS into stub AS’s hierarchically, so stub AS’s don’t know internals of each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In route reflectors, leaf border routers send BGP messages to a central reflector that sends to all clients.  Can generalize to a tree of reflectors.</a:t>
            </a: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</a:t>
            </a:r>
            <a:r>
              <a:rPr lang="en-US" dirty="0" err="1"/>
              <a:t>iBGP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818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C8815A-B8E5-8A4F-B8B8-69B5FF478331}" type="slidenum">
              <a:rPr lang="en-US" smtClean="0"/>
              <a:pPr/>
              <a:t>33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1564" y="1531650"/>
            <a:ext cx="79928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When to Use Confederations</a:t>
            </a:r>
          </a:p>
          <a:p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dirty="0"/>
              <a:t>Very Large, Hierarchical Networks: Confederations are useful in large networks where the ISP has a very complex, hierarchical design, 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Administrative Control and Scalability: Each sub-AS can have its own policies, making it easier to delegate control over different parts of the network.</a:t>
            </a:r>
          </a:p>
        </p:txBody>
      </p:sp>
      <p:sp>
        <p:nvSpPr>
          <p:cNvPr id="6" name="Rectangle 5"/>
          <p:cNvSpPr/>
          <p:nvPr/>
        </p:nvSpPr>
        <p:spPr>
          <a:xfrm>
            <a:off x="612321" y="4209276"/>
            <a:ext cx="76172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When to Use Route Reflectors:</a:t>
            </a:r>
          </a:p>
          <a:p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dirty="0"/>
              <a:t>Simplified Design for Medium to Large Networks: Route reflectors simplify BGP by reducing the need for a full </a:t>
            </a:r>
            <a:r>
              <a:rPr lang="en-US" sz="2000" dirty="0" err="1"/>
              <a:t>iBGP</a:t>
            </a:r>
            <a:r>
              <a:rPr lang="en-US" sz="2000" dirty="0"/>
              <a:t> mesh without introducing the complexity of confederations. They’re a good choice for ISPs looking to scale a network that isn't complex enough to justify a confederation.</a:t>
            </a:r>
          </a:p>
        </p:txBody>
      </p:sp>
    </p:spTree>
    <p:extLst>
      <p:ext uri="{BB962C8B-B14F-4D97-AF65-F5344CB8AC3E}">
        <p14:creationId xmlns:p14="http://schemas.microsoft.com/office/powerpoint/2010/main" val="3190803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State and Distance vector are used to route </a:t>
            </a:r>
            <a:r>
              <a:rPr lang="en-US" dirty="0">
                <a:solidFill>
                  <a:srgbClr val="00B050"/>
                </a:solidFill>
              </a:rPr>
              <a:t>within </a:t>
            </a:r>
            <a:r>
              <a:rPr lang="en-US" dirty="0"/>
              <a:t>a Domain/AS/ISP/Enterprise</a:t>
            </a:r>
          </a:p>
          <a:p>
            <a:r>
              <a:rPr lang="en-US" dirty="0"/>
              <a:t>BGP is used to compute routes </a:t>
            </a:r>
            <a:r>
              <a:rPr lang="en-US" dirty="0">
                <a:solidFill>
                  <a:srgbClr val="00B050"/>
                </a:solidFill>
              </a:rPr>
              <a:t>between</a:t>
            </a:r>
            <a:r>
              <a:rPr lang="en-US" dirty="0"/>
              <a:t> </a:t>
            </a:r>
            <a:r>
              <a:rPr lang="en-US" dirty="0" err="1"/>
              <a:t>ASes</a:t>
            </a:r>
            <a:r>
              <a:rPr lang="en-US" dirty="0"/>
              <a:t> </a:t>
            </a:r>
          </a:p>
          <a:p>
            <a:r>
              <a:rPr lang="en-US" dirty="0"/>
              <a:t>Basically like distance vector gossip except you add not just a total cost but list of all Ass in path so far.</a:t>
            </a:r>
          </a:p>
          <a:p>
            <a:r>
              <a:rPr lang="en-US" dirty="0"/>
              <a:t>AS Path helps policy because any router can choose to drop based on AS’s in path.</a:t>
            </a:r>
          </a:p>
          <a:p>
            <a:r>
              <a:rPr lang="en-US" dirty="0"/>
              <a:t>AS Path also helps prevent loops without a hop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34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CS 118: BGP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6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381000" y="3048000"/>
            <a:ext cx="2578100" cy="1282700"/>
            <a:chOff x="148" y="1636"/>
            <a:chExt cx="1624" cy="808"/>
          </a:xfrm>
        </p:grpSpPr>
        <p:grpSp>
          <p:nvGrpSpPr>
            <p:cNvPr id="41087" name="Group 8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1090" name="Group 9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1103" name="Oval 10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4" name="Oval 11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5" name="Oval 12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6" name="Oval 13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7" name="Oval 14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8" name="Oval 15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9" name="Oval 16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0" name="Oval 17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1" name="Oval 18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2" name="Oval 19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3" name="Oval 20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91" name="Group 21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1092" name="Oval 22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3" name="Oval 23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4" name="Oval 24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5" name="Oval 25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6" name="Oval 26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7" name="Oval 27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8" name="Oval 28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9" name="Oval 29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0" name="Oval 30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1" name="Oval 31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2" name="Oval 32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88" name="Rectangle 33"/>
            <p:cNvSpPr>
              <a:spLocks noChangeArrowheads="1"/>
            </p:cNvSpPr>
            <p:nvPr/>
          </p:nvSpPr>
          <p:spPr bwMode="auto">
            <a:xfrm>
              <a:off x="566" y="1689"/>
              <a:ext cx="118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18.32.3/24</a:t>
              </a:r>
            </a:p>
          </p:txBody>
        </p:sp>
        <p:sp>
          <p:nvSpPr>
            <p:cNvPr id="41089" name="Rectangle 34"/>
            <p:cNvSpPr>
              <a:spLocks noChangeArrowheads="1"/>
            </p:cNvSpPr>
            <p:nvPr/>
          </p:nvSpPr>
          <p:spPr bwMode="auto">
            <a:xfrm>
              <a:off x="679" y="2030"/>
              <a:ext cx="11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40968" name="Group 35"/>
          <p:cNvGrpSpPr>
            <a:grpSpLocks/>
          </p:cNvGrpSpPr>
          <p:nvPr/>
        </p:nvGrpSpPr>
        <p:grpSpPr bwMode="auto">
          <a:xfrm>
            <a:off x="1371600" y="5334000"/>
            <a:ext cx="2578100" cy="1282700"/>
            <a:chOff x="1492" y="964"/>
            <a:chExt cx="1624" cy="808"/>
          </a:xfrm>
        </p:grpSpPr>
        <p:grpSp>
          <p:nvGrpSpPr>
            <p:cNvPr id="41060" name="Group 36"/>
            <p:cNvGrpSpPr>
              <a:grpSpLocks/>
            </p:cNvGrpSpPr>
            <p:nvPr/>
          </p:nvGrpSpPr>
          <p:grpSpPr bwMode="auto">
            <a:xfrm>
              <a:off x="1492" y="964"/>
              <a:ext cx="1624" cy="808"/>
              <a:chOff x="1492" y="964"/>
              <a:chExt cx="1624" cy="808"/>
            </a:xfrm>
          </p:grpSpPr>
          <p:grpSp>
            <p:nvGrpSpPr>
              <p:cNvPr id="41063" name="Group 37"/>
              <p:cNvGrpSpPr>
                <a:grpSpLocks/>
              </p:cNvGrpSpPr>
              <p:nvPr/>
            </p:nvGrpSpPr>
            <p:grpSpPr bwMode="auto">
              <a:xfrm>
                <a:off x="1527" y="964"/>
                <a:ext cx="1589" cy="808"/>
                <a:chOff x="1527" y="964"/>
                <a:chExt cx="1589" cy="808"/>
              </a:xfrm>
            </p:grpSpPr>
            <p:sp>
              <p:nvSpPr>
                <p:cNvPr id="41076" name="Oval 38"/>
                <p:cNvSpPr>
                  <a:spLocks noChangeArrowheads="1"/>
                </p:cNvSpPr>
                <p:nvPr/>
              </p:nvSpPr>
              <p:spPr bwMode="auto">
                <a:xfrm>
                  <a:off x="1663" y="1036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7" name="Oval 39"/>
                <p:cNvSpPr>
                  <a:spLocks noChangeArrowheads="1"/>
                </p:cNvSpPr>
                <p:nvPr/>
              </p:nvSpPr>
              <p:spPr bwMode="auto">
                <a:xfrm>
                  <a:off x="1709" y="1036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8" name="Oval 40"/>
                <p:cNvSpPr>
                  <a:spLocks noChangeArrowheads="1"/>
                </p:cNvSpPr>
                <p:nvPr/>
              </p:nvSpPr>
              <p:spPr bwMode="auto">
                <a:xfrm>
                  <a:off x="2531" y="1012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9" name="Oval 41"/>
                <p:cNvSpPr>
                  <a:spLocks noChangeArrowheads="1"/>
                </p:cNvSpPr>
                <p:nvPr/>
              </p:nvSpPr>
              <p:spPr bwMode="auto">
                <a:xfrm>
                  <a:off x="2120" y="964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0" name="Oval 42"/>
                <p:cNvSpPr>
                  <a:spLocks noChangeArrowheads="1"/>
                </p:cNvSpPr>
                <p:nvPr/>
              </p:nvSpPr>
              <p:spPr bwMode="auto">
                <a:xfrm>
                  <a:off x="1527" y="1108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1" name="Oval 43"/>
                <p:cNvSpPr>
                  <a:spLocks noChangeArrowheads="1"/>
                </p:cNvSpPr>
                <p:nvPr/>
              </p:nvSpPr>
              <p:spPr bwMode="auto">
                <a:xfrm>
                  <a:off x="2029" y="1396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2" name="Oval 44"/>
                <p:cNvSpPr>
                  <a:spLocks noChangeArrowheads="1"/>
                </p:cNvSpPr>
                <p:nvPr/>
              </p:nvSpPr>
              <p:spPr bwMode="auto">
                <a:xfrm>
                  <a:off x="2713" y="1132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3" name="Oval 45"/>
                <p:cNvSpPr>
                  <a:spLocks noChangeArrowheads="1"/>
                </p:cNvSpPr>
                <p:nvPr/>
              </p:nvSpPr>
              <p:spPr bwMode="auto">
                <a:xfrm>
                  <a:off x="1618" y="1228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4" name="Oval 46"/>
                <p:cNvSpPr>
                  <a:spLocks noChangeArrowheads="1"/>
                </p:cNvSpPr>
                <p:nvPr/>
              </p:nvSpPr>
              <p:spPr bwMode="auto">
                <a:xfrm>
                  <a:off x="2759" y="1420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5" name="Oval 47"/>
                <p:cNvSpPr>
                  <a:spLocks noChangeArrowheads="1"/>
                </p:cNvSpPr>
                <p:nvPr/>
              </p:nvSpPr>
              <p:spPr bwMode="auto">
                <a:xfrm>
                  <a:off x="1846" y="1516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6" name="Oval 48"/>
                <p:cNvSpPr>
                  <a:spLocks noChangeArrowheads="1"/>
                </p:cNvSpPr>
                <p:nvPr/>
              </p:nvSpPr>
              <p:spPr bwMode="auto">
                <a:xfrm>
                  <a:off x="2485" y="1516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64" name="Group 49"/>
              <p:cNvGrpSpPr>
                <a:grpSpLocks/>
              </p:cNvGrpSpPr>
              <p:nvPr/>
            </p:nvGrpSpPr>
            <p:grpSpPr bwMode="auto">
              <a:xfrm>
                <a:off x="1492" y="964"/>
                <a:ext cx="1589" cy="808"/>
                <a:chOff x="1492" y="964"/>
                <a:chExt cx="1589" cy="808"/>
              </a:xfrm>
            </p:grpSpPr>
            <p:sp>
              <p:nvSpPr>
                <p:cNvPr id="41065" name="Oval 50"/>
                <p:cNvSpPr>
                  <a:spLocks noChangeArrowheads="1"/>
                </p:cNvSpPr>
                <p:nvPr/>
              </p:nvSpPr>
              <p:spPr bwMode="auto">
                <a:xfrm>
                  <a:off x="1629" y="1036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6" name="Oval 51"/>
                <p:cNvSpPr>
                  <a:spLocks noChangeArrowheads="1"/>
                </p:cNvSpPr>
                <p:nvPr/>
              </p:nvSpPr>
              <p:spPr bwMode="auto">
                <a:xfrm>
                  <a:off x="1674" y="1036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7" name="Oval 52"/>
                <p:cNvSpPr>
                  <a:spLocks noChangeArrowheads="1"/>
                </p:cNvSpPr>
                <p:nvPr/>
              </p:nvSpPr>
              <p:spPr bwMode="auto">
                <a:xfrm>
                  <a:off x="2496" y="1012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8" name="Oval 53"/>
                <p:cNvSpPr>
                  <a:spLocks noChangeArrowheads="1"/>
                </p:cNvSpPr>
                <p:nvPr/>
              </p:nvSpPr>
              <p:spPr bwMode="auto">
                <a:xfrm>
                  <a:off x="2085" y="964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9" name="Oval 54"/>
                <p:cNvSpPr>
                  <a:spLocks noChangeArrowheads="1"/>
                </p:cNvSpPr>
                <p:nvPr/>
              </p:nvSpPr>
              <p:spPr bwMode="auto">
                <a:xfrm>
                  <a:off x="1492" y="1108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0" name="Oval 55"/>
                <p:cNvSpPr>
                  <a:spLocks noChangeArrowheads="1"/>
                </p:cNvSpPr>
                <p:nvPr/>
              </p:nvSpPr>
              <p:spPr bwMode="auto">
                <a:xfrm>
                  <a:off x="1994" y="1396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1" name="Oval 56"/>
                <p:cNvSpPr>
                  <a:spLocks noChangeArrowheads="1"/>
                </p:cNvSpPr>
                <p:nvPr/>
              </p:nvSpPr>
              <p:spPr bwMode="auto">
                <a:xfrm>
                  <a:off x="2678" y="1132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2" name="Oval 57"/>
                <p:cNvSpPr>
                  <a:spLocks noChangeArrowheads="1"/>
                </p:cNvSpPr>
                <p:nvPr/>
              </p:nvSpPr>
              <p:spPr bwMode="auto">
                <a:xfrm>
                  <a:off x="1583" y="1228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3" name="Oval 58"/>
                <p:cNvSpPr>
                  <a:spLocks noChangeArrowheads="1"/>
                </p:cNvSpPr>
                <p:nvPr/>
              </p:nvSpPr>
              <p:spPr bwMode="auto">
                <a:xfrm>
                  <a:off x="2724" y="1420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4" name="Oval 59"/>
                <p:cNvSpPr>
                  <a:spLocks noChangeArrowheads="1"/>
                </p:cNvSpPr>
                <p:nvPr/>
              </p:nvSpPr>
              <p:spPr bwMode="auto">
                <a:xfrm>
                  <a:off x="1812" y="1516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5" name="Oval 60"/>
                <p:cNvSpPr>
                  <a:spLocks noChangeArrowheads="1"/>
                </p:cNvSpPr>
                <p:nvPr/>
              </p:nvSpPr>
              <p:spPr bwMode="auto">
                <a:xfrm>
                  <a:off x="2451" y="1516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61" name="Rectangle 61"/>
            <p:cNvSpPr>
              <a:spLocks noChangeArrowheads="1"/>
            </p:cNvSpPr>
            <p:nvPr/>
          </p:nvSpPr>
          <p:spPr bwMode="auto">
            <a:xfrm>
              <a:off x="1516" y="1161"/>
              <a:ext cx="136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11.12.1.1/30</a:t>
              </a:r>
            </a:p>
          </p:txBody>
        </p:sp>
        <p:sp>
          <p:nvSpPr>
            <p:cNvPr id="41062" name="Rectangle 62"/>
            <p:cNvSpPr>
              <a:spLocks noChangeArrowheads="1"/>
            </p:cNvSpPr>
            <p:nvPr/>
          </p:nvSpPr>
          <p:spPr bwMode="auto">
            <a:xfrm>
              <a:off x="1872" y="1392"/>
              <a:ext cx="11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endParaRPr lang="en-US" sz="1400" dirty="0"/>
            </a:p>
          </p:txBody>
        </p:sp>
      </p:grpSp>
      <p:grpSp>
        <p:nvGrpSpPr>
          <p:cNvPr id="40969" name="Group 63"/>
          <p:cNvGrpSpPr>
            <a:grpSpLocks/>
          </p:cNvGrpSpPr>
          <p:nvPr/>
        </p:nvGrpSpPr>
        <p:grpSpPr bwMode="auto">
          <a:xfrm>
            <a:off x="3140074" y="3186112"/>
            <a:ext cx="3750113" cy="1563688"/>
            <a:chOff x="148" y="1636"/>
            <a:chExt cx="1624" cy="808"/>
          </a:xfrm>
          <a:solidFill>
            <a:srgbClr val="FFFF00"/>
          </a:solidFill>
        </p:grpSpPr>
        <p:grpSp>
          <p:nvGrpSpPr>
            <p:cNvPr id="41033" name="Group 64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  <a:grpFill/>
          </p:grpSpPr>
          <p:grpSp>
            <p:nvGrpSpPr>
              <p:cNvPr id="41036" name="Group 65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  <a:grpFill/>
            </p:grpSpPr>
            <p:sp>
              <p:nvSpPr>
                <p:cNvPr id="41049" name="Oval 66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0" name="Oval 67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1" name="Oval 68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2" name="Oval 69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3" name="Oval 70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4" name="Oval 71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5" name="Oval 72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6" name="Oval 73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7" name="Oval 74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8" name="Oval 75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9" name="Oval 76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37" name="Group 77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  <a:grpFill/>
            </p:grpSpPr>
            <p:sp>
              <p:nvSpPr>
                <p:cNvPr id="41038" name="Oval 78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9" name="Oval 79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0" name="Oval 80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1" name="Oval 81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2" name="Oval 82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3" name="Oval 83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4" name="Oval 84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5" name="Oval 85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6" name="Oval 86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7" name="Oval 87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8" name="Oval 88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grpFill/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34" name="Rectangle 89"/>
            <p:cNvSpPr>
              <a:spLocks noChangeArrowheads="1"/>
            </p:cNvSpPr>
            <p:nvPr/>
          </p:nvSpPr>
          <p:spPr bwMode="auto">
            <a:xfrm>
              <a:off x="566" y="1689"/>
              <a:ext cx="652" cy="271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Internet</a:t>
              </a:r>
            </a:p>
          </p:txBody>
        </p:sp>
        <p:sp>
          <p:nvSpPr>
            <p:cNvPr id="41035" name="Rectangle 90"/>
            <p:cNvSpPr>
              <a:spLocks noChangeArrowheads="1"/>
            </p:cNvSpPr>
            <p:nvPr/>
          </p:nvSpPr>
          <p:spPr bwMode="auto">
            <a:xfrm>
              <a:off x="694" y="2030"/>
              <a:ext cx="81" cy="15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40970" name="Group 91"/>
          <p:cNvGrpSpPr>
            <a:grpSpLocks/>
          </p:cNvGrpSpPr>
          <p:nvPr/>
        </p:nvGrpSpPr>
        <p:grpSpPr bwMode="auto">
          <a:xfrm>
            <a:off x="5624611" y="5562600"/>
            <a:ext cx="2646363" cy="1282700"/>
            <a:chOff x="148" y="1636"/>
            <a:chExt cx="1667" cy="808"/>
          </a:xfrm>
        </p:grpSpPr>
        <p:grpSp>
          <p:nvGrpSpPr>
            <p:cNvPr id="41006" name="Group 92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1009" name="Group 93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1022" name="Oval 94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3" name="Oval 95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4" name="Oval 96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5" name="Oval 97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6" name="Oval 98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7" name="Oval 99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8" name="Oval 100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9" name="Oval 101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0" name="Oval 102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1" name="Oval 103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2" name="Oval 104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10" name="Group 105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1011" name="Oval 106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2" name="Oval 107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3" name="Oval 108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4" name="Oval 109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5" name="Oval 110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6" name="Oval 111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7" name="Oval 112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8" name="Oval 113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9" name="Oval 114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0" name="Oval 115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1" name="Oval 116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07" name="Rectangle 117"/>
            <p:cNvSpPr>
              <a:spLocks noChangeArrowheads="1"/>
            </p:cNvSpPr>
            <p:nvPr/>
          </p:nvSpPr>
          <p:spPr bwMode="auto">
            <a:xfrm>
              <a:off x="438" y="1833"/>
              <a:ext cx="137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192.2.3.4/28</a:t>
              </a:r>
            </a:p>
          </p:txBody>
        </p:sp>
        <p:sp>
          <p:nvSpPr>
            <p:cNvPr id="41008" name="Rectangle 118"/>
            <p:cNvSpPr>
              <a:spLocks noChangeArrowheads="1"/>
            </p:cNvSpPr>
            <p:nvPr/>
          </p:nvSpPr>
          <p:spPr bwMode="auto">
            <a:xfrm>
              <a:off x="682" y="2030"/>
              <a:ext cx="11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40971" name="Group 119"/>
          <p:cNvGrpSpPr>
            <a:grpSpLocks/>
          </p:cNvGrpSpPr>
          <p:nvPr/>
        </p:nvGrpSpPr>
        <p:grpSpPr bwMode="auto">
          <a:xfrm>
            <a:off x="3581400" y="1524000"/>
            <a:ext cx="3505200" cy="1282700"/>
            <a:chOff x="148" y="1636"/>
            <a:chExt cx="1624" cy="808"/>
          </a:xfrm>
        </p:grpSpPr>
        <p:grpSp>
          <p:nvGrpSpPr>
            <p:cNvPr id="40979" name="Group 120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0982" name="Group 121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0995" name="Oval 122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6" name="Oval 123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7" name="Oval 124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8" name="Oval 125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9" name="Oval 126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0" name="Oval 127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1" name="Oval 128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2" name="Oval 129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3" name="Oval 130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4" name="Oval 131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5" name="Oval 132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983" name="Group 133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0984" name="Oval 134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5" name="Oval 135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6" name="Oval 136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7" name="Oval 137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8" name="Oval 138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9" name="Oval 139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0" name="Oval 140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1" name="Oval 141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2" name="Oval 142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3" name="Oval 143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4" name="Oval 144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0980" name="Rectangle 145"/>
            <p:cNvSpPr>
              <a:spLocks noChangeArrowheads="1"/>
            </p:cNvSpPr>
            <p:nvPr/>
          </p:nvSpPr>
          <p:spPr bwMode="auto">
            <a:xfrm>
              <a:off x="566" y="1689"/>
              <a:ext cx="82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123.32/16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Classless New World: Prefixes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4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57" name="Straight Connector 156"/>
          <p:cNvCxnSpPr/>
          <p:nvPr/>
        </p:nvCxnSpPr>
        <p:spPr bwMode="auto">
          <a:xfrm>
            <a:off x="4936859" y="2806700"/>
            <a:ext cx="0" cy="37941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/>
          <p:cNvCxnSpPr>
            <a:endCxn id="41042" idx="1"/>
          </p:cNvCxnSpPr>
          <p:nvPr/>
        </p:nvCxnSpPr>
        <p:spPr bwMode="auto">
          <a:xfrm flipV="1">
            <a:off x="2992807" y="3516937"/>
            <a:ext cx="484086" cy="1742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/>
          <p:cNvCxnSpPr>
            <a:endCxn id="41014" idx="0"/>
          </p:cNvCxnSpPr>
          <p:nvPr/>
        </p:nvCxnSpPr>
        <p:spPr bwMode="auto">
          <a:xfrm>
            <a:off x="5927725" y="4578396"/>
            <a:ext cx="1081088" cy="99690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/>
          <p:nvPr/>
        </p:nvCxnSpPr>
        <p:spPr bwMode="auto">
          <a:xfrm flipH="1">
            <a:off x="3054240" y="4407174"/>
            <a:ext cx="1166354" cy="110126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7" name="Oval 166"/>
          <p:cNvSpPr/>
          <p:nvPr/>
        </p:nvSpPr>
        <p:spPr bwMode="auto">
          <a:xfrm>
            <a:off x="4220594" y="6007100"/>
            <a:ext cx="206889" cy="40005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8" name="Oval 167"/>
          <p:cNvSpPr/>
          <p:nvPr/>
        </p:nvSpPr>
        <p:spPr bwMode="auto">
          <a:xfrm>
            <a:off x="4770125" y="6019800"/>
            <a:ext cx="206889" cy="40005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9" name="Oval 168"/>
          <p:cNvSpPr/>
          <p:nvPr/>
        </p:nvSpPr>
        <p:spPr bwMode="auto">
          <a:xfrm>
            <a:off x="5409314" y="6007100"/>
            <a:ext cx="206889" cy="40005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1" name="Rectangle 170"/>
          <p:cNvSpPr/>
          <p:nvPr/>
        </p:nvSpPr>
        <p:spPr bwMode="auto">
          <a:xfrm>
            <a:off x="3354987" y="3444794"/>
            <a:ext cx="627939" cy="4033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4740447" y="2954896"/>
            <a:ext cx="627939" cy="4033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4936859" y="4114263"/>
            <a:ext cx="627939" cy="4033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1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 and Prefixes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 bytes written as A.B.C.D, where A, B, C, D are integers from 1 to 255 representing one byte of IP address</a:t>
            </a:r>
          </a:p>
          <a:p>
            <a:r>
              <a:rPr lang="en-US" dirty="0"/>
              <a:t>.For example, an EE server in CMU can be 128.2.1.155, first byte is 10000000</a:t>
            </a:r>
          </a:p>
          <a:p>
            <a:r>
              <a:rPr lang="en-US" dirty="0"/>
              <a:t>A Prefix is represented by slash or wildcard notation,  For example CMU is 128.2/16 which means that all IP addresses in CMU start with 10000000 0000 0010 *</a:t>
            </a:r>
          </a:p>
          <a:p>
            <a:r>
              <a:rPr lang="en-US" dirty="0"/>
              <a:t>Another way to encode prefixes is with a mask.  For example, to represent a /16 use a bit mask with 16 1’s and 16 0’s.  So you can AND with mask to find prefix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5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CS 118: BGP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2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1" name="Group 119"/>
          <p:cNvGrpSpPr>
            <a:grpSpLocks/>
          </p:cNvGrpSpPr>
          <p:nvPr/>
        </p:nvGrpSpPr>
        <p:grpSpPr bwMode="auto">
          <a:xfrm>
            <a:off x="2194042" y="1977511"/>
            <a:ext cx="5455916" cy="3703472"/>
            <a:chOff x="148" y="1636"/>
            <a:chExt cx="1624" cy="944"/>
          </a:xfrm>
        </p:grpSpPr>
        <p:grpSp>
          <p:nvGrpSpPr>
            <p:cNvPr id="40979" name="Group 120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0982" name="Group 121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0995" name="Oval 122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6" name="Oval 123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7" name="Oval 124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8" name="Oval 125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9" name="Oval 126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0" name="Oval 127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1" name="Oval 128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2" name="Oval 129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3" name="Oval 130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4" name="Oval 131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5" name="Oval 132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983" name="Group 133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0984" name="Oval 134"/>
                <p:cNvSpPr>
                  <a:spLocks noChangeArrowheads="1"/>
                </p:cNvSpPr>
                <p:nvPr/>
              </p:nvSpPr>
              <p:spPr bwMode="auto">
                <a:xfrm>
                  <a:off x="281" y="1677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5" name="Oval 135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6" name="Oval 136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7" name="Oval 137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8" name="Oval 138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9" name="Oval 139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3200" dirty="0"/>
                </a:p>
              </p:txBody>
            </p:sp>
            <p:sp>
              <p:nvSpPr>
                <p:cNvPr id="40990" name="Oval 140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1" name="Oval 141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2" name="Oval 142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3" name="Oval 143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4" name="Oval 144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0981" name="Rectangle 146"/>
            <p:cNvSpPr>
              <a:spLocks noChangeArrowheads="1"/>
            </p:cNvSpPr>
            <p:nvPr/>
          </p:nvSpPr>
          <p:spPr bwMode="auto">
            <a:xfrm>
              <a:off x="531" y="2446"/>
              <a:ext cx="81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800" dirty="0"/>
                <a:t>CMU (128.2/16)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by DHCP and ARP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6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797181" y="2929706"/>
            <a:ext cx="0" cy="1108973"/>
          </a:xfrm>
          <a:prstGeom prst="lin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/>
          <p:nvPr/>
        </p:nvCxnSpPr>
        <p:spPr bwMode="auto">
          <a:xfrm>
            <a:off x="4806198" y="2413510"/>
            <a:ext cx="1525235" cy="37995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/>
          <p:cNvCxnSpPr>
            <a:stCxn id="40992" idx="3"/>
          </p:cNvCxnSpPr>
          <p:nvPr/>
        </p:nvCxnSpPr>
        <p:spPr bwMode="auto">
          <a:xfrm flipH="1">
            <a:off x="5299542" y="4221890"/>
            <a:ext cx="1164342" cy="57637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6" name="Rounded Rectangle 165"/>
          <p:cNvSpPr/>
          <p:nvPr/>
        </p:nvSpPr>
        <p:spPr bwMode="auto">
          <a:xfrm>
            <a:off x="3324634" y="2975501"/>
            <a:ext cx="854867" cy="74602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8" name="Rounded Rectangle 167"/>
          <p:cNvSpPr/>
          <p:nvPr/>
        </p:nvSpPr>
        <p:spPr bwMode="auto">
          <a:xfrm>
            <a:off x="4883727" y="2835471"/>
            <a:ext cx="854867" cy="74602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9" name="Rounded Rectangle 168"/>
          <p:cNvSpPr/>
          <p:nvPr/>
        </p:nvSpPr>
        <p:spPr bwMode="auto">
          <a:xfrm>
            <a:off x="4696234" y="3950861"/>
            <a:ext cx="854867" cy="74602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4" name="Straight Connector 173"/>
          <p:cNvCxnSpPr/>
          <p:nvPr/>
        </p:nvCxnSpPr>
        <p:spPr bwMode="auto">
          <a:xfrm>
            <a:off x="5525293" y="4296661"/>
            <a:ext cx="450030" cy="19596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/>
          <p:cNvCxnSpPr/>
          <p:nvPr/>
        </p:nvCxnSpPr>
        <p:spPr bwMode="auto">
          <a:xfrm>
            <a:off x="2824059" y="2642031"/>
            <a:ext cx="97425" cy="148216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8" name="Straight Connector 187"/>
          <p:cNvCxnSpPr/>
          <p:nvPr/>
        </p:nvCxnSpPr>
        <p:spPr bwMode="auto">
          <a:xfrm flipV="1">
            <a:off x="4181463" y="3108733"/>
            <a:ext cx="774473" cy="342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/>
          <p:nvPr/>
        </p:nvCxnSpPr>
        <p:spPr bwMode="auto">
          <a:xfrm>
            <a:off x="4112783" y="3679263"/>
            <a:ext cx="948784" cy="21078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1" name="Straight Connector 190"/>
          <p:cNvCxnSpPr/>
          <p:nvPr/>
        </p:nvCxnSpPr>
        <p:spPr bwMode="auto">
          <a:xfrm flipV="1">
            <a:off x="5190511" y="2615645"/>
            <a:ext cx="4889" cy="2812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2" name="Straight Connector 191"/>
          <p:cNvCxnSpPr/>
          <p:nvPr/>
        </p:nvCxnSpPr>
        <p:spPr bwMode="auto">
          <a:xfrm flipV="1">
            <a:off x="5312407" y="3580878"/>
            <a:ext cx="4889" cy="2812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3" name="TextBox 192"/>
          <p:cNvSpPr txBox="1"/>
          <p:nvPr/>
        </p:nvSpPr>
        <p:spPr>
          <a:xfrm>
            <a:off x="5935841" y="206386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Philos</a:t>
            </a:r>
            <a:r>
              <a:rPr lang="en-US" sz="2400" dirty="0"/>
              <a:t>, 128.2.15/24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2759423" y="2583777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128.2.15.*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2972797" y="369694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128.2.10.*</a:t>
            </a:r>
          </a:p>
        </p:txBody>
      </p:sp>
      <p:cxnSp>
        <p:nvCxnSpPr>
          <p:cNvPr id="199" name="Straight Arrow Connector 198"/>
          <p:cNvCxnSpPr/>
          <p:nvPr/>
        </p:nvCxnSpPr>
        <p:spPr bwMode="auto">
          <a:xfrm flipV="1">
            <a:off x="3978003" y="2511083"/>
            <a:ext cx="578974" cy="928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0" name="Straight Arrow Connector 199"/>
          <p:cNvCxnSpPr/>
          <p:nvPr/>
        </p:nvCxnSpPr>
        <p:spPr bwMode="auto">
          <a:xfrm flipV="1">
            <a:off x="3673216" y="4243199"/>
            <a:ext cx="501513" cy="23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flipV="1">
            <a:off x="2814056" y="3329817"/>
            <a:ext cx="644884" cy="3738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703384" y="2081457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EE, 128.2.1/24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75112" y="2977648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A:, 128.2.1.155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96058" y="1652522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B:, 128.2.15.16</a:t>
            </a:r>
          </a:p>
        </p:txBody>
      </p:sp>
      <p:cxnSp>
        <p:nvCxnSpPr>
          <p:cNvPr id="61" name="Straight Connector 60"/>
          <p:cNvCxnSpPr/>
          <p:nvPr/>
        </p:nvCxnSpPr>
        <p:spPr bwMode="auto">
          <a:xfrm flipV="1">
            <a:off x="2264082" y="3970258"/>
            <a:ext cx="644884" cy="3738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 flipV="1">
            <a:off x="5463039" y="3285290"/>
            <a:ext cx="644884" cy="3738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1851751" y="4024319"/>
            <a:ext cx="1050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DHCP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39654" y="3175927"/>
            <a:ext cx="1050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DNS</a:t>
            </a:r>
          </a:p>
          <a:p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72227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1" name="Group 119"/>
          <p:cNvGrpSpPr>
            <a:grpSpLocks/>
          </p:cNvGrpSpPr>
          <p:nvPr/>
        </p:nvGrpSpPr>
        <p:grpSpPr bwMode="auto">
          <a:xfrm>
            <a:off x="2194042" y="1977511"/>
            <a:ext cx="6255490" cy="4421412"/>
            <a:chOff x="148" y="1636"/>
            <a:chExt cx="1862" cy="1127"/>
          </a:xfrm>
        </p:grpSpPr>
        <p:grpSp>
          <p:nvGrpSpPr>
            <p:cNvPr id="40979" name="Group 120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0982" name="Group 121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0995" name="Oval 122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6" name="Oval 123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7" name="Oval 124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8" name="Oval 125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9" name="Oval 126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0" name="Oval 127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1" name="Oval 128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2" name="Oval 129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3" name="Oval 130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4" name="Oval 131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5" name="Oval 132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983" name="Group 133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0984" name="Oval 134"/>
                <p:cNvSpPr>
                  <a:spLocks noChangeArrowheads="1"/>
                </p:cNvSpPr>
                <p:nvPr/>
              </p:nvSpPr>
              <p:spPr bwMode="auto">
                <a:xfrm>
                  <a:off x="281" y="1677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5" name="Oval 135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6" name="Oval 136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7" name="Oval 137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8" name="Oval 138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9" name="Oval 139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3200" dirty="0"/>
                </a:p>
              </p:txBody>
            </p:sp>
            <p:sp>
              <p:nvSpPr>
                <p:cNvPr id="40990" name="Oval 140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1" name="Oval 141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2" name="Oval 142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3" name="Oval 143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4" name="Oval 144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0980" name="Rectangle 145"/>
            <p:cNvSpPr>
              <a:spLocks noChangeArrowheads="1"/>
            </p:cNvSpPr>
            <p:nvPr/>
          </p:nvSpPr>
          <p:spPr bwMode="auto">
            <a:xfrm>
              <a:off x="1348" y="2436"/>
              <a:ext cx="40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 dirty="0"/>
                <a:t>AS9</a:t>
              </a:r>
            </a:p>
          </p:txBody>
        </p:sp>
        <p:sp>
          <p:nvSpPr>
            <p:cNvPr id="40981" name="Rectangle 146"/>
            <p:cNvSpPr>
              <a:spLocks noChangeArrowheads="1"/>
            </p:cNvSpPr>
            <p:nvPr/>
          </p:nvSpPr>
          <p:spPr bwMode="auto">
            <a:xfrm>
              <a:off x="1193" y="2345"/>
              <a:ext cx="81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800" dirty="0"/>
                <a:t>CMU (128.2/16)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far: Route Computation within an Autonomous System (AS)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7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797181" y="2929706"/>
            <a:ext cx="0" cy="1108973"/>
          </a:xfrm>
          <a:prstGeom prst="lin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/>
          <p:nvPr/>
        </p:nvCxnSpPr>
        <p:spPr bwMode="auto">
          <a:xfrm>
            <a:off x="4806198" y="2413510"/>
            <a:ext cx="1525235" cy="37995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/>
          <p:cNvCxnSpPr>
            <a:stCxn id="40992" idx="3"/>
          </p:cNvCxnSpPr>
          <p:nvPr/>
        </p:nvCxnSpPr>
        <p:spPr bwMode="auto">
          <a:xfrm flipH="1">
            <a:off x="5299542" y="4221890"/>
            <a:ext cx="1164342" cy="57637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6" name="Rounded Rectangle 165"/>
          <p:cNvSpPr/>
          <p:nvPr/>
        </p:nvSpPr>
        <p:spPr bwMode="auto">
          <a:xfrm>
            <a:off x="3324634" y="2975501"/>
            <a:ext cx="854867" cy="74602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8" name="Rounded Rectangle 167"/>
          <p:cNvSpPr/>
          <p:nvPr/>
        </p:nvSpPr>
        <p:spPr bwMode="auto">
          <a:xfrm>
            <a:off x="4883727" y="2835471"/>
            <a:ext cx="854867" cy="74602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9" name="Rounded Rectangle 168"/>
          <p:cNvSpPr/>
          <p:nvPr/>
        </p:nvSpPr>
        <p:spPr bwMode="auto">
          <a:xfrm>
            <a:off x="4696234" y="3950861"/>
            <a:ext cx="854867" cy="74602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3" name="Straight Connector 172"/>
          <p:cNvCxnSpPr/>
          <p:nvPr/>
        </p:nvCxnSpPr>
        <p:spPr bwMode="auto">
          <a:xfrm flipV="1">
            <a:off x="2814056" y="3329817"/>
            <a:ext cx="644884" cy="3738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/>
          <p:cNvCxnSpPr/>
          <p:nvPr/>
        </p:nvCxnSpPr>
        <p:spPr bwMode="auto">
          <a:xfrm>
            <a:off x="5525293" y="4296661"/>
            <a:ext cx="450030" cy="19596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441960" y="4259273"/>
            <a:ext cx="2694538" cy="14319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-57165" y="5630954"/>
            <a:ext cx="6387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Link State, or Distance Vector used within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AS between routes to compute routes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80756" y="3010067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EE, 128.2.1/24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6418592" y="412287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Hist</a:t>
            </a:r>
            <a:r>
              <a:rPr lang="en-US" sz="2400" dirty="0"/>
              <a:t>, 128.2.10/24</a:t>
            </a:r>
          </a:p>
        </p:txBody>
      </p:sp>
      <p:cxnSp>
        <p:nvCxnSpPr>
          <p:cNvPr id="185" name="Straight Connector 184"/>
          <p:cNvCxnSpPr/>
          <p:nvPr/>
        </p:nvCxnSpPr>
        <p:spPr bwMode="auto">
          <a:xfrm>
            <a:off x="2824059" y="2642031"/>
            <a:ext cx="97425" cy="148216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8" name="Straight Connector 187"/>
          <p:cNvCxnSpPr/>
          <p:nvPr/>
        </p:nvCxnSpPr>
        <p:spPr bwMode="auto">
          <a:xfrm flipV="1">
            <a:off x="4181463" y="3108733"/>
            <a:ext cx="774473" cy="342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/>
          <p:nvPr/>
        </p:nvCxnSpPr>
        <p:spPr bwMode="auto">
          <a:xfrm>
            <a:off x="4112783" y="3679263"/>
            <a:ext cx="948784" cy="21078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1" name="Straight Connector 190"/>
          <p:cNvCxnSpPr/>
          <p:nvPr/>
        </p:nvCxnSpPr>
        <p:spPr bwMode="auto">
          <a:xfrm flipV="1">
            <a:off x="5190511" y="2615645"/>
            <a:ext cx="4889" cy="2812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2" name="Straight Connector 191"/>
          <p:cNvCxnSpPr/>
          <p:nvPr/>
        </p:nvCxnSpPr>
        <p:spPr bwMode="auto">
          <a:xfrm flipV="1">
            <a:off x="5312407" y="3580878"/>
            <a:ext cx="4889" cy="2812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3" name="TextBox 192"/>
          <p:cNvSpPr txBox="1"/>
          <p:nvPr/>
        </p:nvSpPr>
        <p:spPr>
          <a:xfrm>
            <a:off x="5975716" y="223282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Philos</a:t>
            </a:r>
            <a:r>
              <a:rPr lang="en-US" sz="2400" dirty="0"/>
              <a:t>, 128.2.15/24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2759423" y="2583777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128.2.15.*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2972797" y="369694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128.2.10.*</a:t>
            </a:r>
          </a:p>
        </p:txBody>
      </p:sp>
      <p:cxnSp>
        <p:nvCxnSpPr>
          <p:cNvPr id="199" name="Straight Arrow Connector 198"/>
          <p:cNvCxnSpPr/>
          <p:nvPr/>
        </p:nvCxnSpPr>
        <p:spPr bwMode="auto">
          <a:xfrm flipV="1">
            <a:off x="3978003" y="2511083"/>
            <a:ext cx="578974" cy="928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0" name="Straight Arrow Connector 199"/>
          <p:cNvCxnSpPr/>
          <p:nvPr/>
        </p:nvCxnSpPr>
        <p:spPr bwMode="auto">
          <a:xfrm flipV="1">
            <a:off x="3673216" y="4243199"/>
            <a:ext cx="501513" cy="23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2061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 flipH="1">
            <a:off x="2514600" y="2362200"/>
            <a:ext cx="1600200" cy="762000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 flipH="1" flipV="1">
            <a:off x="3810000" y="5867400"/>
            <a:ext cx="1981200" cy="228600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6553200" y="4495800"/>
            <a:ext cx="304800" cy="1219200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1752600" y="3733800"/>
            <a:ext cx="609600" cy="1752600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381000" y="3048000"/>
            <a:ext cx="2578100" cy="1282700"/>
            <a:chOff x="148" y="1636"/>
            <a:chExt cx="1624" cy="808"/>
          </a:xfrm>
        </p:grpSpPr>
        <p:grpSp>
          <p:nvGrpSpPr>
            <p:cNvPr id="41087" name="Group 8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1090" name="Group 9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1103" name="Oval 10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4" name="Oval 11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5" name="Oval 12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6" name="Oval 13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7" name="Oval 14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8" name="Oval 15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9" name="Oval 16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0" name="Oval 17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1" name="Oval 18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2" name="Oval 19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3" name="Oval 20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91" name="Group 21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1092" name="Oval 22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3" name="Oval 23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4" name="Oval 24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5" name="Oval 25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6" name="Oval 26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7" name="Oval 27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8" name="Oval 28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9" name="Oval 29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0" name="Oval 30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1" name="Oval 31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2" name="Oval 32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88" name="Rectangle 33"/>
            <p:cNvSpPr>
              <a:spLocks noChangeArrowheads="1"/>
            </p:cNvSpPr>
            <p:nvPr/>
          </p:nvSpPr>
          <p:spPr bwMode="auto">
            <a:xfrm>
              <a:off x="566" y="1689"/>
              <a:ext cx="8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AS701</a:t>
              </a:r>
            </a:p>
          </p:txBody>
        </p:sp>
        <p:sp>
          <p:nvSpPr>
            <p:cNvPr id="41089" name="Rectangle 34"/>
            <p:cNvSpPr>
              <a:spLocks noChangeArrowheads="1"/>
            </p:cNvSpPr>
            <p:nvPr/>
          </p:nvSpPr>
          <p:spPr bwMode="auto">
            <a:xfrm>
              <a:off x="679" y="2030"/>
              <a:ext cx="4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UUnet</a:t>
              </a:r>
            </a:p>
          </p:txBody>
        </p:sp>
      </p:grpSp>
      <p:grpSp>
        <p:nvGrpSpPr>
          <p:cNvPr id="40968" name="Group 35"/>
          <p:cNvGrpSpPr>
            <a:grpSpLocks/>
          </p:cNvGrpSpPr>
          <p:nvPr/>
        </p:nvGrpSpPr>
        <p:grpSpPr bwMode="auto">
          <a:xfrm>
            <a:off x="1371600" y="5334000"/>
            <a:ext cx="2578100" cy="1282700"/>
            <a:chOff x="1492" y="964"/>
            <a:chExt cx="1624" cy="808"/>
          </a:xfrm>
        </p:grpSpPr>
        <p:grpSp>
          <p:nvGrpSpPr>
            <p:cNvPr id="41060" name="Group 36"/>
            <p:cNvGrpSpPr>
              <a:grpSpLocks/>
            </p:cNvGrpSpPr>
            <p:nvPr/>
          </p:nvGrpSpPr>
          <p:grpSpPr bwMode="auto">
            <a:xfrm>
              <a:off x="1492" y="964"/>
              <a:ext cx="1624" cy="808"/>
              <a:chOff x="1492" y="964"/>
              <a:chExt cx="1624" cy="808"/>
            </a:xfrm>
          </p:grpSpPr>
          <p:grpSp>
            <p:nvGrpSpPr>
              <p:cNvPr id="41063" name="Group 37"/>
              <p:cNvGrpSpPr>
                <a:grpSpLocks/>
              </p:cNvGrpSpPr>
              <p:nvPr/>
            </p:nvGrpSpPr>
            <p:grpSpPr bwMode="auto">
              <a:xfrm>
                <a:off x="1527" y="964"/>
                <a:ext cx="1589" cy="808"/>
                <a:chOff x="1527" y="964"/>
                <a:chExt cx="1589" cy="808"/>
              </a:xfrm>
            </p:grpSpPr>
            <p:sp>
              <p:nvSpPr>
                <p:cNvPr id="41076" name="Oval 38"/>
                <p:cNvSpPr>
                  <a:spLocks noChangeArrowheads="1"/>
                </p:cNvSpPr>
                <p:nvPr/>
              </p:nvSpPr>
              <p:spPr bwMode="auto">
                <a:xfrm>
                  <a:off x="1663" y="1036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7" name="Oval 39"/>
                <p:cNvSpPr>
                  <a:spLocks noChangeArrowheads="1"/>
                </p:cNvSpPr>
                <p:nvPr/>
              </p:nvSpPr>
              <p:spPr bwMode="auto">
                <a:xfrm>
                  <a:off x="1709" y="1036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8" name="Oval 40"/>
                <p:cNvSpPr>
                  <a:spLocks noChangeArrowheads="1"/>
                </p:cNvSpPr>
                <p:nvPr/>
              </p:nvSpPr>
              <p:spPr bwMode="auto">
                <a:xfrm>
                  <a:off x="2531" y="1012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9" name="Oval 41"/>
                <p:cNvSpPr>
                  <a:spLocks noChangeArrowheads="1"/>
                </p:cNvSpPr>
                <p:nvPr/>
              </p:nvSpPr>
              <p:spPr bwMode="auto">
                <a:xfrm>
                  <a:off x="2120" y="964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0" name="Oval 42"/>
                <p:cNvSpPr>
                  <a:spLocks noChangeArrowheads="1"/>
                </p:cNvSpPr>
                <p:nvPr/>
              </p:nvSpPr>
              <p:spPr bwMode="auto">
                <a:xfrm>
                  <a:off x="1527" y="1108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1" name="Oval 43"/>
                <p:cNvSpPr>
                  <a:spLocks noChangeArrowheads="1"/>
                </p:cNvSpPr>
                <p:nvPr/>
              </p:nvSpPr>
              <p:spPr bwMode="auto">
                <a:xfrm>
                  <a:off x="2029" y="1396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2" name="Oval 44"/>
                <p:cNvSpPr>
                  <a:spLocks noChangeArrowheads="1"/>
                </p:cNvSpPr>
                <p:nvPr/>
              </p:nvSpPr>
              <p:spPr bwMode="auto">
                <a:xfrm>
                  <a:off x="2713" y="1132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3" name="Oval 45"/>
                <p:cNvSpPr>
                  <a:spLocks noChangeArrowheads="1"/>
                </p:cNvSpPr>
                <p:nvPr/>
              </p:nvSpPr>
              <p:spPr bwMode="auto">
                <a:xfrm>
                  <a:off x="1618" y="1228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4" name="Oval 46"/>
                <p:cNvSpPr>
                  <a:spLocks noChangeArrowheads="1"/>
                </p:cNvSpPr>
                <p:nvPr/>
              </p:nvSpPr>
              <p:spPr bwMode="auto">
                <a:xfrm>
                  <a:off x="2759" y="1420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5" name="Oval 47"/>
                <p:cNvSpPr>
                  <a:spLocks noChangeArrowheads="1"/>
                </p:cNvSpPr>
                <p:nvPr/>
              </p:nvSpPr>
              <p:spPr bwMode="auto">
                <a:xfrm>
                  <a:off x="1846" y="1516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6" name="Oval 48"/>
                <p:cNvSpPr>
                  <a:spLocks noChangeArrowheads="1"/>
                </p:cNvSpPr>
                <p:nvPr/>
              </p:nvSpPr>
              <p:spPr bwMode="auto">
                <a:xfrm>
                  <a:off x="2485" y="1516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64" name="Group 49"/>
              <p:cNvGrpSpPr>
                <a:grpSpLocks/>
              </p:cNvGrpSpPr>
              <p:nvPr/>
            </p:nvGrpSpPr>
            <p:grpSpPr bwMode="auto">
              <a:xfrm>
                <a:off x="1492" y="964"/>
                <a:ext cx="1589" cy="808"/>
                <a:chOff x="1492" y="964"/>
                <a:chExt cx="1589" cy="808"/>
              </a:xfrm>
            </p:grpSpPr>
            <p:sp>
              <p:nvSpPr>
                <p:cNvPr id="41065" name="Oval 50"/>
                <p:cNvSpPr>
                  <a:spLocks noChangeArrowheads="1"/>
                </p:cNvSpPr>
                <p:nvPr/>
              </p:nvSpPr>
              <p:spPr bwMode="auto">
                <a:xfrm>
                  <a:off x="1629" y="1036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6" name="Oval 51"/>
                <p:cNvSpPr>
                  <a:spLocks noChangeArrowheads="1"/>
                </p:cNvSpPr>
                <p:nvPr/>
              </p:nvSpPr>
              <p:spPr bwMode="auto">
                <a:xfrm>
                  <a:off x="1674" y="1036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7" name="Oval 52"/>
                <p:cNvSpPr>
                  <a:spLocks noChangeArrowheads="1"/>
                </p:cNvSpPr>
                <p:nvPr/>
              </p:nvSpPr>
              <p:spPr bwMode="auto">
                <a:xfrm>
                  <a:off x="2496" y="1012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8" name="Oval 53"/>
                <p:cNvSpPr>
                  <a:spLocks noChangeArrowheads="1"/>
                </p:cNvSpPr>
                <p:nvPr/>
              </p:nvSpPr>
              <p:spPr bwMode="auto">
                <a:xfrm>
                  <a:off x="2085" y="964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9" name="Oval 54"/>
                <p:cNvSpPr>
                  <a:spLocks noChangeArrowheads="1"/>
                </p:cNvSpPr>
                <p:nvPr/>
              </p:nvSpPr>
              <p:spPr bwMode="auto">
                <a:xfrm>
                  <a:off x="1492" y="1108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0" name="Oval 55"/>
                <p:cNvSpPr>
                  <a:spLocks noChangeArrowheads="1"/>
                </p:cNvSpPr>
                <p:nvPr/>
              </p:nvSpPr>
              <p:spPr bwMode="auto">
                <a:xfrm>
                  <a:off x="1994" y="1396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1" name="Oval 56"/>
                <p:cNvSpPr>
                  <a:spLocks noChangeArrowheads="1"/>
                </p:cNvSpPr>
                <p:nvPr/>
              </p:nvSpPr>
              <p:spPr bwMode="auto">
                <a:xfrm>
                  <a:off x="2678" y="1132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2" name="Oval 57"/>
                <p:cNvSpPr>
                  <a:spLocks noChangeArrowheads="1"/>
                </p:cNvSpPr>
                <p:nvPr/>
              </p:nvSpPr>
              <p:spPr bwMode="auto">
                <a:xfrm>
                  <a:off x="1583" y="1228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3" name="Oval 58"/>
                <p:cNvSpPr>
                  <a:spLocks noChangeArrowheads="1"/>
                </p:cNvSpPr>
                <p:nvPr/>
              </p:nvSpPr>
              <p:spPr bwMode="auto">
                <a:xfrm>
                  <a:off x="2724" y="1420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4" name="Oval 59"/>
                <p:cNvSpPr>
                  <a:spLocks noChangeArrowheads="1"/>
                </p:cNvSpPr>
                <p:nvPr/>
              </p:nvSpPr>
              <p:spPr bwMode="auto">
                <a:xfrm>
                  <a:off x="1812" y="1516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75" name="Oval 60"/>
                <p:cNvSpPr>
                  <a:spLocks noChangeArrowheads="1"/>
                </p:cNvSpPr>
                <p:nvPr/>
              </p:nvSpPr>
              <p:spPr bwMode="auto">
                <a:xfrm>
                  <a:off x="2451" y="1516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61" name="Rectangle 61"/>
            <p:cNvSpPr>
              <a:spLocks noChangeArrowheads="1"/>
            </p:cNvSpPr>
            <p:nvPr/>
          </p:nvSpPr>
          <p:spPr bwMode="auto">
            <a:xfrm>
              <a:off x="1862" y="1113"/>
              <a:ext cx="6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AS73</a:t>
              </a:r>
            </a:p>
          </p:txBody>
        </p:sp>
        <p:sp>
          <p:nvSpPr>
            <p:cNvPr id="41062" name="Rectangle 62"/>
            <p:cNvSpPr>
              <a:spLocks noChangeArrowheads="1"/>
            </p:cNvSpPr>
            <p:nvPr/>
          </p:nvSpPr>
          <p:spPr bwMode="auto">
            <a:xfrm>
              <a:off x="1872" y="1392"/>
              <a:ext cx="82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1400"/>
                <a:t>Univ of Wash</a:t>
              </a:r>
            </a:p>
          </p:txBody>
        </p:sp>
      </p:grpSp>
      <p:grpSp>
        <p:nvGrpSpPr>
          <p:cNvPr id="40969" name="Group 63"/>
          <p:cNvGrpSpPr>
            <a:grpSpLocks/>
          </p:cNvGrpSpPr>
          <p:nvPr/>
        </p:nvGrpSpPr>
        <p:grpSpPr bwMode="auto">
          <a:xfrm>
            <a:off x="5105400" y="3352800"/>
            <a:ext cx="2578100" cy="1282700"/>
            <a:chOff x="148" y="1636"/>
            <a:chExt cx="1624" cy="808"/>
          </a:xfrm>
        </p:grpSpPr>
        <p:grpSp>
          <p:nvGrpSpPr>
            <p:cNvPr id="41033" name="Group 64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1036" name="Group 65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1049" name="Oval 66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0" name="Oval 67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1" name="Oval 68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2" name="Oval 69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3" name="Oval 70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4" name="Oval 71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5" name="Oval 72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6" name="Oval 73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7" name="Oval 74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8" name="Oval 75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59" name="Oval 76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37" name="Group 77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1038" name="Oval 78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9" name="Oval 79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0" name="Oval 80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1" name="Oval 81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2" name="Oval 82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3" name="Oval 83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4" name="Oval 84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5" name="Oval 85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6" name="Oval 86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7" name="Oval 87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48" name="Oval 88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34" name="Rectangle 89"/>
            <p:cNvSpPr>
              <a:spLocks noChangeArrowheads="1"/>
            </p:cNvSpPr>
            <p:nvPr/>
          </p:nvSpPr>
          <p:spPr bwMode="auto">
            <a:xfrm>
              <a:off x="566" y="1689"/>
              <a:ext cx="9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AS7018</a:t>
              </a:r>
            </a:p>
          </p:txBody>
        </p:sp>
        <p:sp>
          <p:nvSpPr>
            <p:cNvPr id="41035" name="Rectangle 90"/>
            <p:cNvSpPr>
              <a:spLocks noChangeArrowheads="1"/>
            </p:cNvSpPr>
            <p:nvPr/>
          </p:nvSpPr>
          <p:spPr bwMode="auto">
            <a:xfrm>
              <a:off x="694" y="2030"/>
              <a:ext cx="41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AT&amp;T</a:t>
              </a:r>
            </a:p>
          </p:txBody>
        </p:sp>
      </p:grpSp>
      <p:grpSp>
        <p:nvGrpSpPr>
          <p:cNvPr id="40970" name="Group 91"/>
          <p:cNvGrpSpPr>
            <a:grpSpLocks/>
          </p:cNvGrpSpPr>
          <p:nvPr/>
        </p:nvGrpSpPr>
        <p:grpSpPr bwMode="auto">
          <a:xfrm>
            <a:off x="5638800" y="5575300"/>
            <a:ext cx="2578100" cy="1282700"/>
            <a:chOff x="148" y="1636"/>
            <a:chExt cx="1624" cy="808"/>
          </a:xfrm>
        </p:grpSpPr>
        <p:grpSp>
          <p:nvGrpSpPr>
            <p:cNvPr id="41006" name="Group 92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1009" name="Group 93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1022" name="Oval 94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3" name="Oval 95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4" name="Oval 96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5" name="Oval 97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6" name="Oval 98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7" name="Oval 99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8" name="Oval 100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9" name="Oval 101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0" name="Oval 102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1" name="Oval 103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32" name="Oval 104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010" name="Group 105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1011" name="Oval 106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2" name="Oval 107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3" name="Oval 108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4" name="Oval 109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5" name="Oval 110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6" name="Oval 111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7" name="Oval 112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8" name="Oval 113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19" name="Oval 114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0" name="Oval 115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1" name="Oval 116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07" name="Rectangle 117"/>
            <p:cNvSpPr>
              <a:spLocks noChangeArrowheads="1"/>
            </p:cNvSpPr>
            <p:nvPr/>
          </p:nvSpPr>
          <p:spPr bwMode="auto">
            <a:xfrm>
              <a:off x="566" y="1689"/>
              <a:ext cx="9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AS1239</a:t>
              </a:r>
            </a:p>
          </p:txBody>
        </p:sp>
        <p:sp>
          <p:nvSpPr>
            <p:cNvPr id="41008" name="Rectangle 118"/>
            <p:cNvSpPr>
              <a:spLocks noChangeArrowheads="1"/>
            </p:cNvSpPr>
            <p:nvPr/>
          </p:nvSpPr>
          <p:spPr bwMode="auto">
            <a:xfrm>
              <a:off x="682" y="2030"/>
              <a:ext cx="43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Sprint</a:t>
              </a:r>
            </a:p>
          </p:txBody>
        </p:sp>
      </p:grpSp>
      <p:grpSp>
        <p:nvGrpSpPr>
          <p:cNvPr id="40971" name="Group 119"/>
          <p:cNvGrpSpPr>
            <a:grpSpLocks/>
          </p:cNvGrpSpPr>
          <p:nvPr/>
        </p:nvGrpSpPr>
        <p:grpSpPr bwMode="auto">
          <a:xfrm>
            <a:off x="3581400" y="1524000"/>
            <a:ext cx="3505200" cy="1282700"/>
            <a:chOff x="148" y="1636"/>
            <a:chExt cx="1624" cy="808"/>
          </a:xfrm>
        </p:grpSpPr>
        <p:grpSp>
          <p:nvGrpSpPr>
            <p:cNvPr id="40979" name="Group 120"/>
            <p:cNvGrpSpPr>
              <a:grpSpLocks/>
            </p:cNvGrpSpPr>
            <p:nvPr/>
          </p:nvGrpSpPr>
          <p:grpSpPr bwMode="auto">
            <a:xfrm>
              <a:off x="148" y="1636"/>
              <a:ext cx="1624" cy="808"/>
              <a:chOff x="148" y="1636"/>
              <a:chExt cx="1624" cy="808"/>
            </a:xfrm>
          </p:grpSpPr>
          <p:grpSp>
            <p:nvGrpSpPr>
              <p:cNvPr id="40982" name="Group 121"/>
              <p:cNvGrpSpPr>
                <a:grpSpLocks/>
              </p:cNvGrpSpPr>
              <p:nvPr/>
            </p:nvGrpSpPr>
            <p:grpSpPr bwMode="auto">
              <a:xfrm>
                <a:off x="183" y="1636"/>
                <a:ext cx="1589" cy="808"/>
                <a:chOff x="183" y="1636"/>
                <a:chExt cx="1589" cy="808"/>
              </a:xfrm>
            </p:grpSpPr>
            <p:sp>
              <p:nvSpPr>
                <p:cNvPr id="40995" name="Oval 122"/>
                <p:cNvSpPr>
                  <a:spLocks noChangeArrowheads="1"/>
                </p:cNvSpPr>
                <p:nvPr/>
              </p:nvSpPr>
              <p:spPr bwMode="auto">
                <a:xfrm>
                  <a:off x="319" y="1708"/>
                  <a:ext cx="1362" cy="6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6" name="Oval 123"/>
                <p:cNvSpPr>
                  <a:spLocks noChangeArrowheads="1"/>
                </p:cNvSpPr>
                <p:nvPr/>
              </p:nvSpPr>
              <p:spPr bwMode="auto">
                <a:xfrm>
                  <a:off x="365" y="1708"/>
                  <a:ext cx="312" cy="8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7" name="Oval 124"/>
                <p:cNvSpPr>
                  <a:spLocks noChangeArrowheads="1"/>
                </p:cNvSpPr>
                <p:nvPr/>
              </p:nvSpPr>
              <p:spPr bwMode="auto">
                <a:xfrm>
                  <a:off x="1187" y="1684"/>
                  <a:ext cx="448" cy="16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8" name="Oval 125"/>
                <p:cNvSpPr>
                  <a:spLocks noChangeArrowheads="1"/>
                </p:cNvSpPr>
                <p:nvPr/>
              </p:nvSpPr>
              <p:spPr bwMode="auto">
                <a:xfrm>
                  <a:off x="776" y="1636"/>
                  <a:ext cx="540" cy="3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9" name="Oval 126"/>
                <p:cNvSpPr>
                  <a:spLocks noChangeArrowheads="1"/>
                </p:cNvSpPr>
                <p:nvPr/>
              </p:nvSpPr>
              <p:spPr bwMode="auto">
                <a:xfrm>
                  <a:off x="183" y="1780"/>
                  <a:ext cx="996" cy="18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0" name="Oval 127"/>
                <p:cNvSpPr>
                  <a:spLocks noChangeArrowheads="1"/>
                </p:cNvSpPr>
                <p:nvPr/>
              </p:nvSpPr>
              <p:spPr bwMode="auto">
                <a:xfrm>
                  <a:off x="685" y="2068"/>
                  <a:ext cx="539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1" name="Oval 128"/>
                <p:cNvSpPr>
                  <a:spLocks noChangeArrowheads="1"/>
                </p:cNvSpPr>
                <p:nvPr/>
              </p:nvSpPr>
              <p:spPr bwMode="auto">
                <a:xfrm>
                  <a:off x="1369" y="1804"/>
                  <a:ext cx="403" cy="20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2" name="Oval 129"/>
                <p:cNvSpPr>
                  <a:spLocks noChangeArrowheads="1"/>
                </p:cNvSpPr>
                <p:nvPr/>
              </p:nvSpPr>
              <p:spPr bwMode="auto">
                <a:xfrm>
                  <a:off x="274" y="1900"/>
                  <a:ext cx="266" cy="3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3" name="Oval 130"/>
                <p:cNvSpPr>
                  <a:spLocks noChangeArrowheads="1"/>
                </p:cNvSpPr>
                <p:nvPr/>
              </p:nvSpPr>
              <p:spPr bwMode="auto">
                <a:xfrm>
                  <a:off x="1415" y="2092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4" name="Oval 131"/>
                <p:cNvSpPr>
                  <a:spLocks noChangeArrowheads="1"/>
                </p:cNvSpPr>
                <p:nvPr/>
              </p:nvSpPr>
              <p:spPr bwMode="auto">
                <a:xfrm>
                  <a:off x="502" y="2188"/>
                  <a:ext cx="266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05" name="Oval 132"/>
                <p:cNvSpPr>
                  <a:spLocks noChangeArrowheads="1"/>
                </p:cNvSpPr>
                <p:nvPr/>
              </p:nvSpPr>
              <p:spPr bwMode="auto">
                <a:xfrm>
                  <a:off x="1141" y="2188"/>
                  <a:ext cx="403" cy="13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983" name="Group 133"/>
              <p:cNvGrpSpPr>
                <a:grpSpLocks/>
              </p:cNvGrpSpPr>
              <p:nvPr/>
            </p:nvGrpSpPr>
            <p:grpSpPr bwMode="auto">
              <a:xfrm>
                <a:off x="148" y="1636"/>
                <a:ext cx="1589" cy="808"/>
                <a:chOff x="148" y="1636"/>
                <a:chExt cx="1589" cy="808"/>
              </a:xfrm>
            </p:grpSpPr>
            <p:sp>
              <p:nvSpPr>
                <p:cNvPr id="40984" name="Oval 134"/>
                <p:cNvSpPr>
                  <a:spLocks noChangeArrowheads="1"/>
                </p:cNvSpPr>
                <p:nvPr/>
              </p:nvSpPr>
              <p:spPr bwMode="auto">
                <a:xfrm>
                  <a:off x="285" y="1708"/>
                  <a:ext cx="1361" cy="61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5" name="Oval 135"/>
                <p:cNvSpPr>
                  <a:spLocks noChangeArrowheads="1"/>
                </p:cNvSpPr>
                <p:nvPr/>
              </p:nvSpPr>
              <p:spPr bwMode="auto">
                <a:xfrm>
                  <a:off x="330" y="1708"/>
                  <a:ext cx="312" cy="8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6" name="Oval 136"/>
                <p:cNvSpPr>
                  <a:spLocks noChangeArrowheads="1"/>
                </p:cNvSpPr>
                <p:nvPr/>
              </p:nvSpPr>
              <p:spPr bwMode="auto">
                <a:xfrm>
                  <a:off x="1152" y="1684"/>
                  <a:ext cx="449" cy="160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7" name="Oval 137"/>
                <p:cNvSpPr>
                  <a:spLocks noChangeArrowheads="1"/>
                </p:cNvSpPr>
                <p:nvPr/>
              </p:nvSpPr>
              <p:spPr bwMode="auto">
                <a:xfrm>
                  <a:off x="741" y="1636"/>
                  <a:ext cx="540" cy="32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8" name="Oval 138"/>
                <p:cNvSpPr>
                  <a:spLocks noChangeArrowheads="1"/>
                </p:cNvSpPr>
                <p:nvPr/>
              </p:nvSpPr>
              <p:spPr bwMode="auto">
                <a:xfrm>
                  <a:off x="148" y="1780"/>
                  <a:ext cx="996" cy="184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89" name="Oval 139"/>
                <p:cNvSpPr>
                  <a:spLocks noChangeArrowheads="1"/>
                </p:cNvSpPr>
                <p:nvPr/>
              </p:nvSpPr>
              <p:spPr bwMode="auto">
                <a:xfrm>
                  <a:off x="650" y="2068"/>
                  <a:ext cx="540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0" name="Oval 140"/>
                <p:cNvSpPr>
                  <a:spLocks noChangeArrowheads="1"/>
                </p:cNvSpPr>
                <p:nvPr/>
              </p:nvSpPr>
              <p:spPr bwMode="auto">
                <a:xfrm>
                  <a:off x="1334" y="1804"/>
                  <a:ext cx="403" cy="208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1" name="Oval 141"/>
                <p:cNvSpPr>
                  <a:spLocks noChangeArrowheads="1"/>
                </p:cNvSpPr>
                <p:nvPr/>
              </p:nvSpPr>
              <p:spPr bwMode="auto">
                <a:xfrm>
                  <a:off x="239" y="1900"/>
                  <a:ext cx="266" cy="37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2" name="Oval 142"/>
                <p:cNvSpPr>
                  <a:spLocks noChangeArrowheads="1"/>
                </p:cNvSpPr>
                <p:nvPr/>
              </p:nvSpPr>
              <p:spPr bwMode="auto">
                <a:xfrm>
                  <a:off x="1380" y="2092"/>
                  <a:ext cx="266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3" name="Oval 143"/>
                <p:cNvSpPr>
                  <a:spLocks noChangeArrowheads="1"/>
                </p:cNvSpPr>
                <p:nvPr/>
              </p:nvSpPr>
              <p:spPr bwMode="auto">
                <a:xfrm>
                  <a:off x="468" y="2188"/>
                  <a:ext cx="265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94" name="Oval 144"/>
                <p:cNvSpPr>
                  <a:spLocks noChangeArrowheads="1"/>
                </p:cNvSpPr>
                <p:nvPr/>
              </p:nvSpPr>
              <p:spPr bwMode="auto">
                <a:xfrm>
                  <a:off x="1107" y="2188"/>
                  <a:ext cx="402" cy="136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CC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0980" name="Rectangle 145"/>
            <p:cNvSpPr>
              <a:spLocks noChangeArrowheads="1"/>
            </p:cNvSpPr>
            <p:nvPr/>
          </p:nvSpPr>
          <p:spPr bwMode="auto">
            <a:xfrm>
              <a:off x="566" y="1689"/>
              <a:ext cx="40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sz="2800"/>
                <a:t>AS9</a:t>
              </a:r>
            </a:p>
          </p:txBody>
        </p:sp>
        <p:sp>
          <p:nvSpPr>
            <p:cNvPr id="40981" name="Rectangle 146"/>
            <p:cNvSpPr>
              <a:spLocks noChangeArrowheads="1"/>
            </p:cNvSpPr>
            <p:nvPr/>
          </p:nvSpPr>
          <p:spPr bwMode="auto">
            <a:xfrm>
              <a:off x="569" y="2030"/>
              <a:ext cx="67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CMU (128.2/16)</a:t>
              </a:r>
            </a:p>
          </p:txBody>
        </p:sp>
      </p:grpSp>
      <p:sp>
        <p:nvSpPr>
          <p:cNvPr id="40972" name="Line 147"/>
          <p:cNvSpPr>
            <a:spLocks noChangeShapeType="1"/>
          </p:cNvSpPr>
          <p:nvPr/>
        </p:nvSpPr>
        <p:spPr bwMode="auto">
          <a:xfrm>
            <a:off x="5791200" y="2514600"/>
            <a:ext cx="762000" cy="914400"/>
          </a:xfrm>
          <a:prstGeom prst="line">
            <a:avLst/>
          </a:prstGeom>
          <a:noFill/>
          <a:ln w="101600">
            <a:solidFill>
              <a:srgbClr val="FF00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Text Box 148"/>
          <p:cNvSpPr txBox="1">
            <a:spLocks noChangeArrowheads="1"/>
          </p:cNvSpPr>
          <p:nvPr/>
        </p:nvSpPr>
        <p:spPr bwMode="auto">
          <a:xfrm>
            <a:off x="2286000" y="2133600"/>
            <a:ext cx="1398219" cy="37510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128.2/16 9</a:t>
            </a:r>
          </a:p>
        </p:txBody>
      </p:sp>
      <p:sp>
        <p:nvSpPr>
          <p:cNvPr id="40974" name="Text Box 149"/>
          <p:cNvSpPr txBox="1">
            <a:spLocks noChangeArrowheads="1"/>
          </p:cNvSpPr>
          <p:nvPr/>
        </p:nvSpPr>
        <p:spPr bwMode="auto">
          <a:xfrm>
            <a:off x="457200" y="4800600"/>
            <a:ext cx="1184319" cy="7136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 dirty="0"/>
              <a:t>128.2/16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 dirty="0"/>
              <a:t>9 701</a:t>
            </a:r>
          </a:p>
        </p:txBody>
      </p:sp>
      <p:sp>
        <p:nvSpPr>
          <p:cNvPr id="40975" name="Text Box 150"/>
          <p:cNvSpPr txBox="1">
            <a:spLocks noChangeArrowheads="1"/>
          </p:cNvSpPr>
          <p:nvPr/>
        </p:nvSpPr>
        <p:spPr bwMode="auto">
          <a:xfrm>
            <a:off x="4038600" y="4800600"/>
            <a:ext cx="1612245" cy="7136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128.2/16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9 7018 1239</a:t>
            </a:r>
          </a:p>
        </p:txBody>
      </p:sp>
      <p:sp>
        <p:nvSpPr>
          <p:cNvPr id="40976" name="Rectangle 151"/>
          <p:cNvSpPr>
            <a:spLocks noChangeArrowheads="1"/>
          </p:cNvSpPr>
          <p:nvPr/>
        </p:nvSpPr>
        <p:spPr bwMode="auto">
          <a:xfrm>
            <a:off x="457200" y="1676400"/>
            <a:ext cx="2273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Shorter AS Paths are </a:t>
            </a:r>
          </a:p>
          <a:p>
            <a:pPr algn="l"/>
            <a:r>
              <a:rPr lang="en-US" dirty="0">
                <a:solidFill>
                  <a:schemeClr val="accent2"/>
                </a:solidFill>
              </a:rPr>
              <a:t>more preferred</a:t>
            </a:r>
          </a:p>
        </p:txBody>
      </p:sp>
      <p:sp>
        <p:nvSpPr>
          <p:cNvPr id="40977" name="Text Box 152"/>
          <p:cNvSpPr txBox="1">
            <a:spLocks noChangeArrowheads="1"/>
          </p:cNvSpPr>
          <p:nvPr/>
        </p:nvSpPr>
        <p:spPr bwMode="auto">
          <a:xfrm>
            <a:off x="6324600" y="2590800"/>
            <a:ext cx="1398219" cy="37510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128.2/16 9</a:t>
            </a:r>
          </a:p>
        </p:txBody>
      </p:sp>
      <p:sp>
        <p:nvSpPr>
          <p:cNvPr id="40978" name="Text Box 153"/>
          <p:cNvSpPr txBox="1">
            <a:spLocks noChangeArrowheads="1"/>
          </p:cNvSpPr>
          <p:nvPr/>
        </p:nvSpPr>
        <p:spPr bwMode="auto">
          <a:xfrm>
            <a:off x="6858000" y="4572000"/>
            <a:ext cx="1184319" cy="7136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128.2/16 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2000"/>
              <a:t>9 7018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BGP: Routing between </a:t>
            </a:r>
            <a:r>
              <a:rPr lang="en-US" dirty="0" err="1"/>
              <a:t>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3FE706-B21F-114E-8808-5DBE0296B0E8}" type="slidenum">
              <a:rPr lang="en-US" smtClean="0"/>
              <a:pPr/>
              <a:t>8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176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UCLA (from ipinfo.io)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C8815A-B8E5-8A4F-B8B8-69B5FF478331}" type="slidenum">
              <a:rPr lang="en-US" smtClean="0"/>
              <a:pPr/>
              <a:t>9</a:t>
            </a:fld>
            <a:endParaRPr lang="en-US" sz="1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CSE 123 – Lecture 9: Naming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93" y="2020195"/>
            <a:ext cx="6216970" cy="482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7319"/>
            <a:ext cx="8971890" cy="16636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472" y="5298622"/>
            <a:ext cx="8120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more including three more /16’s and many /24’s</a:t>
            </a:r>
          </a:p>
        </p:txBody>
      </p:sp>
    </p:spTree>
    <p:extLst>
      <p:ext uri="{BB962C8B-B14F-4D97-AF65-F5344CB8AC3E}">
        <p14:creationId xmlns:p14="http://schemas.microsoft.com/office/powerpoint/2010/main" val="3954851711"/>
      </p:ext>
    </p:extLst>
  </p:cSld>
  <p:clrMapOvr>
    <a:masterClrMapping/>
  </p:clrMapOvr>
</p:sld>
</file>

<file path=ppt/theme/theme1.xml><?xml version="1.0" encoding="utf-8"?>
<a:theme xmlns:a="http://schemas.openxmlformats.org/drawingml/2006/main" name="dbllineb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Helvetic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47276</TotalTime>
  <Words>1999</Words>
  <Application>Microsoft Macintosh PowerPoint</Application>
  <PresentationFormat>Letter Paper (8.5x11 in)</PresentationFormat>
  <Paragraphs>448</Paragraphs>
  <Slides>34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Aharoni</vt:lpstr>
      <vt:lpstr>Arial</vt:lpstr>
      <vt:lpstr>Arial Black</vt:lpstr>
      <vt:lpstr>courier</vt:lpstr>
      <vt:lpstr>Helvetica</vt:lpstr>
      <vt:lpstr>inherit</vt:lpstr>
      <vt:lpstr>Monotype Sorts</vt:lpstr>
      <vt:lpstr>Times New Roman</vt:lpstr>
      <vt:lpstr>ZapfDingbats</vt:lpstr>
      <vt:lpstr>dbllineb</vt:lpstr>
      <vt:lpstr>Photo Editor Photo</vt:lpstr>
      <vt:lpstr> Border Gateway Protocol</vt:lpstr>
      <vt:lpstr>PowerPoint Presentation</vt:lpstr>
      <vt:lpstr>IP’s Abstract View of World</vt:lpstr>
      <vt:lpstr>Classless New World: Prefixes</vt:lpstr>
      <vt:lpstr>IP Addresses and Prefixes</vt:lpstr>
      <vt:lpstr>Get Started by DHCP and ARP</vt:lpstr>
      <vt:lpstr>So far: Route Computation within an Autonomous System (AS)</vt:lpstr>
      <vt:lpstr>BGP: Routing between ASes</vt:lpstr>
      <vt:lpstr>UCLA (from ipinfo.io)</vt:lpstr>
      <vt:lpstr>How Prefixes help us scale</vt:lpstr>
      <vt:lpstr>Why Interdomain Routing: Policy</vt:lpstr>
      <vt:lpstr>Possible Polices</vt:lpstr>
      <vt:lpstr>BGP Overview</vt:lpstr>
      <vt:lpstr>Border Gateway Protocol</vt:lpstr>
      <vt:lpstr>Basic BGP Operation</vt:lpstr>
      <vt:lpstr>Step-by-Step</vt:lpstr>
      <vt:lpstr>A Simple BGP Route</vt:lpstr>
      <vt:lpstr>Data Packets flow in opposite direction from BGP updates</vt:lpstr>
      <vt:lpstr>Distance Vector versus BGP</vt:lpstr>
      <vt:lpstr>(some) BGP Attributes</vt:lpstr>
      <vt:lpstr>BGP Decision Process</vt:lpstr>
      <vt:lpstr>Example: Local Pref</vt:lpstr>
      <vt:lpstr>Example: Short AS Path</vt:lpstr>
      <vt:lpstr>AS Paths vs. Router Paths</vt:lpstr>
      <vt:lpstr>More intricate feature: MEDs</vt:lpstr>
      <vt:lpstr>Doing MEDs in Cisco router config at Princeton exit</vt:lpstr>
      <vt:lpstr>Feature 2: community</vt:lpstr>
      <vt:lpstr>Example: Aggregation</vt:lpstr>
      <vt:lpstr>BGP Has Lots of Problems</vt:lpstr>
      <vt:lpstr>Business Relationships</vt:lpstr>
      <vt:lpstr>Multi-Homing</vt:lpstr>
      <vt:lpstr>Scaling iBGP</vt:lpstr>
      <vt:lpstr>Asking ChatGPT</vt:lpstr>
      <vt:lpstr>Conclusions</vt:lpstr>
    </vt:vector>
  </TitlesOfParts>
  <Company>UC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</dc:title>
  <dc:creator>varghese</dc:creator>
  <cp:lastModifiedBy>Tejas Kamtam</cp:lastModifiedBy>
  <cp:revision>164</cp:revision>
  <cp:lastPrinted>2014-11-17T19:27:20Z</cp:lastPrinted>
  <dcterms:created xsi:type="dcterms:W3CDTF">2010-10-22T14:04:59Z</dcterms:created>
  <dcterms:modified xsi:type="dcterms:W3CDTF">2024-10-31T22:41:58Z</dcterms:modified>
</cp:coreProperties>
</file>